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56" r:id="rId2"/>
    <p:sldId id="257" r:id="rId3"/>
    <p:sldId id="263" r:id="rId4"/>
    <p:sldId id="276" r:id="rId5"/>
    <p:sldId id="275" r:id="rId6"/>
    <p:sldId id="274" r:id="rId7"/>
    <p:sldId id="273" r:id="rId8"/>
    <p:sldId id="272" r:id="rId9"/>
    <p:sldId id="271" r:id="rId10"/>
    <p:sldId id="270" r:id="rId11"/>
    <p:sldId id="269" r:id="rId12"/>
    <p:sldId id="268" r:id="rId13"/>
    <p:sldId id="267" r:id="rId14"/>
    <p:sldId id="266" r:id="rId15"/>
    <p:sldId id="265" r:id="rId16"/>
    <p:sldId id="264" r:id="rId17"/>
    <p:sldId id="261" r:id="rId18"/>
    <p:sldId id="260"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7C80"/>
    <a:srgbClr val="FFCCCC"/>
    <a:srgbClr val="FF5050"/>
    <a:srgbClr val="FF3300"/>
    <a:srgbClr val="FF0000"/>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20"/>
    <p:restoredTop sz="94660"/>
  </p:normalViewPr>
  <p:slideViewPr>
    <p:cSldViewPr>
      <p:cViewPr varScale="1">
        <p:scale>
          <a:sx n="65" d="100"/>
          <a:sy n="65" d="100"/>
        </p:scale>
        <p:origin x="1452" y="60"/>
      </p:cViewPr>
      <p:guideLst>
        <p:guide orient="horz" pos="2160"/>
        <p:guide pos="2880"/>
      </p:guideLst>
    </p:cSldViewPr>
  </p:slideViewPr>
  <p:notesTextViewPr>
    <p:cViewPr>
      <p:scale>
        <a:sx n="1" d="1"/>
        <a:sy n="1" d="1"/>
      </p:scale>
      <p:origin x="0" y="0"/>
    </p:cViewPr>
  </p:notesTextViewPr>
  <p:sorterViewPr>
    <p:cViewPr varScale="1">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MY"/>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D8FD0AA-6B87-4018-B14E-C56BC5B3C822}" type="datetimeFigureOut">
              <a:rPr lang="en-MY" smtClean="0"/>
              <a:t>31/12/2019</a:t>
            </a:fld>
            <a:endParaRPr lang="en-MY"/>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MY"/>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MY"/>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MY"/>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CCF5D47-05E9-4012-9368-102F0BA03E18}" type="slidenum">
              <a:rPr lang="en-MY" smtClean="0"/>
              <a:t>‹#›</a:t>
            </a:fld>
            <a:endParaRPr lang="en-MY"/>
          </a:p>
        </p:txBody>
      </p:sp>
    </p:spTree>
    <p:extLst>
      <p:ext uri="{BB962C8B-B14F-4D97-AF65-F5344CB8AC3E}">
        <p14:creationId xmlns:p14="http://schemas.microsoft.com/office/powerpoint/2010/main" val="13136974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515528FB-BF2B-41D8-8737-DC62F1C16543}" type="datetime1">
              <a:rPr lang="en-US" smtClean="0"/>
              <a:t>12/31/2019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15E224-55DF-43CC-81CF-D017DC1DE51C}" type="slidenum">
              <a:rPr lang="en-US" smtClean="0"/>
              <a:t>‹#›</a:t>
            </a:fld>
            <a:endParaRPr lang="en-US"/>
          </a:p>
        </p:txBody>
      </p:sp>
    </p:spTree>
    <p:extLst>
      <p:ext uri="{BB962C8B-B14F-4D97-AF65-F5344CB8AC3E}">
        <p14:creationId xmlns:p14="http://schemas.microsoft.com/office/powerpoint/2010/main" val="20443211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4560F7C-084F-4765-8858-6FA3F187B99B}" type="datetime1">
              <a:rPr lang="en-US" smtClean="0"/>
              <a:t>12/31/2019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15E224-55DF-43CC-81CF-D017DC1DE51C}" type="slidenum">
              <a:rPr lang="en-US" smtClean="0"/>
              <a:t>‹#›</a:t>
            </a:fld>
            <a:endParaRPr lang="en-US"/>
          </a:p>
        </p:txBody>
      </p:sp>
    </p:spTree>
    <p:extLst>
      <p:ext uri="{BB962C8B-B14F-4D97-AF65-F5344CB8AC3E}">
        <p14:creationId xmlns:p14="http://schemas.microsoft.com/office/powerpoint/2010/main" val="31780650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F0AFB8A-99C6-49D6-AE0B-056939A20761}" type="datetime1">
              <a:rPr lang="en-US" smtClean="0"/>
              <a:t>12/31/2019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15E224-55DF-43CC-81CF-D017DC1DE51C}" type="slidenum">
              <a:rPr lang="en-US" smtClean="0"/>
              <a:t>‹#›</a:t>
            </a:fld>
            <a:endParaRPr lang="en-US"/>
          </a:p>
        </p:txBody>
      </p:sp>
    </p:spTree>
    <p:extLst>
      <p:ext uri="{BB962C8B-B14F-4D97-AF65-F5344CB8AC3E}">
        <p14:creationId xmlns:p14="http://schemas.microsoft.com/office/powerpoint/2010/main" val="19305658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22A843D-3EA4-4D1D-804A-055A4E7DEAF3}" type="datetime1">
              <a:rPr lang="en-US" smtClean="0"/>
              <a:t>12/31/2019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15E224-55DF-43CC-81CF-D017DC1DE51C}" type="slidenum">
              <a:rPr lang="en-US" smtClean="0"/>
              <a:t>‹#›</a:t>
            </a:fld>
            <a:endParaRPr lang="en-US"/>
          </a:p>
        </p:txBody>
      </p:sp>
    </p:spTree>
    <p:extLst>
      <p:ext uri="{BB962C8B-B14F-4D97-AF65-F5344CB8AC3E}">
        <p14:creationId xmlns:p14="http://schemas.microsoft.com/office/powerpoint/2010/main" val="28600876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973143D-F1B2-4829-938F-F3B74627CCFA}" type="datetime1">
              <a:rPr lang="en-US" smtClean="0"/>
              <a:t>12/31/2019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15E224-55DF-43CC-81CF-D017DC1DE51C}" type="slidenum">
              <a:rPr lang="en-US" smtClean="0"/>
              <a:t>‹#›</a:t>
            </a:fld>
            <a:endParaRPr lang="en-US"/>
          </a:p>
        </p:txBody>
      </p:sp>
    </p:spTree>
    <p:extLst>
      <p:ext uri="{BB962C8B-B14F-4D97-AF65-F5344CB8AC3E}">
        <p14:creationId xmlns:p14="http://schemas.microsoft.com/office/powerpoint/2010/main" val="24268743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BCBC870F-1267-4377-ABBA-7E3889EE5240}" type="datetime1">
              <a:rPr lang="en-US" smtClean="0"/>
              <a:t>12/31/2019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E15E224-55DF-43CC-81CF-D017DC1DE51C}" type="slidenum">
              <a:rPr lang="en-US" smtClean="0"/>
              <a:t>‹#›</a:t>
            </a:fld>
            <a:endParaRPr lang="en-US"/>
          </a:p>
        </p:txBody>
      </p:sp>
    </p:spTree>
    <p:extLst>
      <p:ext uri="{BB962C8B-B14F-4D97-AF65-F5344CB8AC3E}">
        <p14:creationId xmlns:p14="http://schemas.microsoft.com/office/powerpoint/2010/main" val="35154890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AC7F6831-EF23-4284-AC59-DD5BD41CA45A}" type="datetime1">
              <a:rPr lang="en-US" smtClean="0"/>
              <a:t>12/31/2019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E15E224-55DF-43CC-81CF-D017DC1DE51C}" type="slidenum">
              <a:rPr lang="en-US" smtClean="0"/>
              <a:t>‹#›</a:t>
            </a:fld>
            <a:endParaRPr lang="en-US"/>
          </a:p>
        </p:txBody>
      </p:sp>
    </p:spTree>
    <p:extLst>
      <p:ext uri="{BB962C8B-B14F-4D97-AF65-F5344CB8AC3E}">
        <p14:creationId xmlns:p14="http://schemas.microsoft.com/office/powerpoint/2010/main" val="38338513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D3F9E15B-FCA8-4F57-8423-F9531D06E17C}" type="datetime1">
              <a:rPr lang="en-US" smtClean="0"/>
              <a:t>12/31/2019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E15E224-55DF-43CC-81CF-D017DC1DE51C}" type="slidenum">
              <a:rPr lang="en-US" smtClean="0"/>
              <a:t>‹#›</a:t>
            </a:fld>
            <a:endParaRPr lang="en-US"/>
          </a:p>
        </p:txBody>
      </p:sp>
    </p:spTree>
    <p:extLst>
      <p:ext uri="{BB962C8B-B14F-4D97-AF65-F5344CB8AC3E}">
        <p14:creationId xmlns:p14="http://schemas.microsoft.com/office/powerpoint/2010/main" val="23903331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5DD800-D5AF-415E-BEAF-AD11C3D3DB41}" type="datetime1">
              <a:rPr lang="en-US" smtClean="0"/>
              <a:t>12/31/2019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E15E224-55DF-43CC-81CF-D017DC1DE51C}" type="slidenum">
              <a:rPr lang="en-US" smtClean="0"/>
              <a:t>‹#›</a:t>
            </a:fld>
            <a:endParaRPr lang="en-US"/>
          </a:p>
        </p:txBody>
      </p:sp>
    </p:spTree>
    <p:extLst>
      <p:ext uri="{BB962C8B-B14F-4D97-AF65-F5344CB8AC3E}">
        <p14:creationId xmlns:p14="http://schemas.microsoft.com/office/powerpoint/2010/main" val="18875197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B350230-32C5-41D4-A241-8759746D6146}" type="datetime1">
              <a:rPr lang="en-US" smtClean="0"/>
              <a:t>12/31/2019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E15E224-55DF-43CC-81CF-D017DC1DE51C}" type="slidenum">
              <a:rPr lang="en-US" smtClean="0"/>
              <a:t>‹#›</a:t>
            </a:fld>
            <a:endParaRPr lang="en-US"/>
          </a:p>
        </p:txBody>
      </p:sp>
    </p:spTree>
    <p:extLst>
      <p:ext uri="{BB962C8B-B14F-4D97-AF65-F5344CB8AC3E}">
        <p14:creationId xmlns:p14="http://schemas.microsoft.com/office/powerpoint/2010/main" val="39930178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A2321F8-9E6F-4B76-89EB-908E81AE06A7}" type="datetime1">
              <a:rPr lang="en-US" smtClean="0"/>
              <a:t>12/31/2019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E15E224-55DF-43CC-81CF-D017DC1DE51C}" type="slidenum">
              <a:rPr lang="en-US" smtClean="0"/>
              <a:t>‹#›</a:t>
            </a:fld>
            <a:endParaRPr lang="en-US"/>
          </a:p>
        </p:txBody>
      </p:sp>
    </p:spTree>
    <p:extLst>
      <p:ext uri="{BB962C8B-B14F-4D97-AF65-F5344CB8AC3E}">
        <p14:creationId xmlns:p14="http://schemas.microsoft.com/office/powerpoint/2010/main" val="39646775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19DC560-0638-4439-80F7-96912993A4A7}" type="datetime1">
              <a:rPr lang="en-US" smtClean="0"/>
              <a:t>12/31/2019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E15E224-55DF-43CC-81CF-D017DC1DE51C}" type="slidenum">
              <a:rPr lang="en-US" smtClean="0"/>
              <a:t>‹#›</a:t>
            </a:fld>
            <a:endParaRPr lang="en-US"/>
          </a:p>
        </p:txBody>
      </p:sp>
    </p:spTree>
    <p:extLst>
      <p:ext uri="{BB962C8B-B14F-4D97-AF65-F5344CB8AC3E}">
        <p14:creationId xmlns:p14="http://schemas.microsoft.com/office/powerpoint/2010/main" val="27382019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6.emf"/></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ight Triangle 15"/>
          <p:cNvSpPr/>
          <p:nvPr/>
        </p:nvSpPr>
        <p:spPr>
          <a:xfrm rot="5400000">
            <a:off x="190500" y="-190500"/>
            <a:ext cx="2514600" cy="2895600"/>
          </a:xfrm>
          <a:prstGeom prst="rtTriangle">
            <a:avLst/>
          </a:prstGeom>
          <a:solidFill>
            <a:srgbClr val="FF5050">
              <a:alpha val="85000"/>
            </a:srgbClr>
          </a:solidFill>
          <a:ln>
            <a:solidFill>
              <a:srgbClr val="FF3300">
                <a:alpha val="85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949617" y="2003800"/>
            <a:ext cx="7422843" cy="1470025"/>
          </a:xfrm>
        </p:spPr>
        <p:txBody>
          <a:bodyPr>
            <a:normAutofit fontScale="90000"/>
          </a:bodyPr>
          <a:lstStyle/>
          <a:p>
            <a:r>
              <a:rPr lang="en-US" altLang="en-US" b="1" dirty="0">
                <a:solidFill>
                  <a:srgbClr val="000000"/>
                </a:solidFill>
              </a:rPr>
              <a:t>Training of Core Trainers </a:t>
            </a:r>
            <a:br>
              <a:rPr lang="en-US" altLang="en-US" b="1" dirty="0">
                <a:solidFill>
                  <a:srgbClr val="000000"/>
                </a:solidFill>
              </a:rPr>
            </a:br>
            <a:r>
              <a:rPr lang="en-US" altLang="en-US" b="1" dirty="0">
                <a:solidFill>
                  <a:srgbClr val="000000"/>
                </a:solidFill>
              </a:rPr>
              <a:t>CPG Management of </a:t>
            </a:r>
            <a:br>
              <a:rPr lang="en-US" altLang="en-US" b="1" dirty="0">
                <a:solidFill>
                  <a:srgbClr val="000000"/>
                </a:solidFill>
              </a:rPr>
            </a:br>
            <a:r>
              <a:rPr lang="en-US" altLang="en-US" b="1" dirty="0" err="1">
                <a:solidFill>
                  <a:srgbClr val="000000"/>
                </a:solidFill>
              </a:rPr>
              <a:t>Haemophilia</a:t>
            </a:r>
            <a:br>
              <a:rPr lang="en-US" altLang="en-US" b="1" dirty="0">
                <a:solidFill>
                  <a:srgbClr val="000000"/>
                </a:solidFill>
              </a:rPr>
            </a:br>
            <a:br>
              <a:rPr lang="en-US" altLang="en-US" b="1" dirty="0">
                <a:solidFill>
                  <a:srgbClr val="000000"/>
                </a:solidFill>
              </a:rPr>
            </a:br>
            <a:r>
              <a:rPr lang="en-MY" b="1" dirty="0"/>
              <a:t>Non-Pharmacological Treatment</a:t>
            </a:r>
            <a:br>
              <a:rPr lang="en-MY" b="1" dirty="0"/>
            </a:br>
            <a:r>
              <a:rPr lang="en-MY" b="1" dirty="0"/>
              <a:t> (Role of Physiotherapy)</a:t>
            </a:r>
            <a:br>
              <a:rPr lang="en-MY" b="1" dirty="0"/>
            </a:br>
            <a:endParaRPr lang="en-US" dirty="0"/>
          </a:p>
        </p:txBody>
      </p:sp>
      <p:sp>
        <p:nvSpPr>
          <p:cNvPr id="3" name="Subtitle 2"/>
          <p:cNvSpPr>
            <a:spLocks noGrp="1"/>
          </p:cNvSpPr>
          <p:nvPr>
            <p:ph type="subTitle" idx="1"/>
          </p:nvPr>
        </p:nvSpPr>
        <p:spPr>
          <a:xfrm>
            <a:off x="1663225" y="4287109"/>
            <a:ext cx="6400800" cy="1752600"/>
          </a:xfrm>
        </p:spPr>
        <p:txBody>
          <a:bodyPr>
            <a:normAutofit/>
          </a:bodyPr>
          <a:lstStyle/>
          <a:p>
            <a:pPr>
              <a:spcBef>
                <a:spcPts val="0"/>
              </a:spcBef>
            </a:pPr>
            <a:r>
              <a:rPr lang="en-US" sz="2400" b="1" dirty="0">
                <a:solidFill>
                  <a:schemeClr val="tx1"/>
                </a:solidFill>
              </a:rPr>
              <a:t>Mr. </a:t>
            </a:r>
            <a:r>
              <a:rPr lang="en-US" sz="2400" b="1" dirty="0" err="1">
                <a:solidFill>
                  <a:schemeClr val="tx1"/>
                </a:solidFill>
              </a:rPr>
              <a:t>Mohd</a:t>
            </a:r>
            <a:r>
              <a:rPr lang="en-US" sz="2400" b="1" dirty="0">
                <a:solidFill>
                  <a:schemeClr val="tx1"/>
                </a:solidFill>
              </a:rPr>
              <a:t> Helmi Hashim</a:t>
            </a:r>
          </a:p>
          <a:p>
            <a:pPr>
              <a:spcBef>
                <a:spcPts val="0"/>
              </a:spcBef>
            </a:pPr>
            <a:r>
              <a:rPr lang="en-US" sz="2400" dirty="0">
                <a:solidFill>
                  <a:schemeClr val="tx1"/>
                </a:solidFill>
              </a:rPr>
              <a:t>Physiotherapist</a:t>
            </a:r>
          </a:p>
          <a:p>
            <a:pPr>
              <a:spcBef>
                <a:spcPts val="0"/>
              </a:spcBef>
            </a:pPr>
            <a:r>
              <a:rPr lang="en-US" sz="2400" dirty="0">
                <a:solidFill>
                  <a:schemeClr val="tx1"/>
                </a:solidFill>
              </a:rPr>
              <a:t>Hospital </a:t>
            </a:r>
            <a:r>
              <a:rPr lang="en-US" sz="2400" dirty="0" err="1">
                <a:solidFill>
                  <a:schemeClr val="tx1"/>
                </a:solidFill>
              </a:rPr>
              <a:t>Sultanah</a:t>
            </a:r>
            <a:r>
              <a:rPr lang="en-US" sz="2400" dirty="0">
                <a:solidFill>
                  <a:schemeClr val="tx1"/>
                </a:solidFill>
              </a:rPr>
              <a:t> </a:t>
            </a:r>
            <a:r>
              <a:rPr lang="en-US" sz="2400" dirty="0" err="1">
                <a:solidFill>
                  <a:schemeClr val="tx1"/>
                </a:solidFill>
              </a:rPr>
              <a:t>Bahiyah</a:t>
            </a:r>
            <a:r>
              <a:rPr lang="en-US" sz="2400" dirty="0">
                <a:solidFill>
                  <a:schemeClr val="tx1"/>
                </a:solidFill>
              </a:rPr>
              <a:t>, Kedah</a:t>
            </a:r>
          </a:p>
        </p:txBody>
      </p:sp>
      <p:sp>
        <p:nvSpPr>
          <p:cNvPr id="13" name="Right Triangle 12"/>
          <p:cNvSpPr/>
          <p:nvPr/>
        </p:nvSpPr>
        <p:spPr>
          <a:xfrm>
            <a:off x="0" y="914400"/>
            <a:ext cx="2362200" cy="5943600"/>
          </a:xfrm>
          <a:prstGeom prst="rtTriangle">
            <a:avLst/>
          </a:prstGeom>
          <a:solidFill>
            <a:srgbClr val="FF5050">
              <a:alpha val="85000"/>
            </a:srgbClr>
          </a:solidFill>
          <a:ln>
            <a:solidFill>
              <a:srgbClr val="FF5050">
                <a:alpha val="85098"/>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ight Triangle 13"/>
          <p:cNvSpPr/>
          <p:nvPr/>
        </p:nvSpPr>
        <p:spPr>
          <a:xfrm>
            <a:off x="0" y="0"/>
            <a:ext cx="1447800" cy="6858000"/>
          </a:xfrm>
          <a:prstGeom prst="rtTriangle">
            <a:avLst/>
          </a:prstGeom>
          <a:solidFill>
            <a:srgbClr val="FFCCCC"/>
          </a:solidFill>
          <a:ln>
            <a:solidFill>
              <a:srgbClr val="FFCC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3"/>
          <p:cNvGrpSpPr/>
          <p:nvPr/>
        </p:nvGrpSpPr>
        <p:grpSpPr>
          <a:xfrm>
            <a:off x="5578677" y="5867400"/>
            <a:ext cx="3361527" cy="825002"/>
            <a:chOff x="4728535" y="117363"/>
            <a:chExt cx="4246915" cy="1129804"/>
          </a:xfrm>
        </p:grpSpPr>
        <p:pic>
          <p:nvPicPr>
            <p:cNvPr id="1027"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10456" y="117363"/>
              <a:ext cx="1264994" cy="11298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 name="TextBox 16"/>
            <p:cNvSpPr txBox="1"/>
            <p:nvPr/>
          </p:nvSpPr>
          <p:spPr>
            <a:xfrm>
              <a:off x="4728535" y="353332"/>
              <a:ext cx="2984278" cy="553998"/>
            </a:xfrm>
            <a:prstGeom prst="rect">
              <a:avLst/>
            </a:prstGeom>
            <a:noFill/>
          </p:spPr>
          <p:txBody>
            <a:bodyPr wrap="none" rtlCol="0">
              <a:spAutoFit/>
            </a:bodyPr>
            <a:lstStyle/>
            <a:p>
              <a:pPr algn="r"/>
              <a:r>
                <a:rPr lang="en-US" sz="1200" dirty="0"/>
                <a:t>CLINICAL PRACTICE GUIDELINES</a:t>
              </a:r>
            </a:p>
            <a:p>
              <a:pPr algn="r"/>
              <a:r>
                <a:rPr lang="en-US" dirty="0"/>
                <a:t>Management of </a:t>
              </a:r>
              <a:r>
                <a:rPr lang="en-US" dirty="0" err="1"/>
                <a:t>Haemophilia</a:t>
              </a:r>
              <a:r>
                <a:rPr lang="en-US" dirty="0"/>
                <a:t> </a:t>
              </a:r>
            </a:p>
          </p:txBody>
        </p:sp>
      </p:gr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65050" y="228600"/>
            <a:ext cx="1575154" cy="2425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Slide Number Placeholder 4">
            <a:extLst>
              <a:ext uri="{FF2B5EF4-FFF2-40B4-BE49-F238E27FC236}">
                <a16:creationId xmlns:a16="http://schemas.microsoft.com/office/drawing/2014/main" id="{5AEA31FE-F243-4DA2-BBA9-79B120FE1616}"/>
              </a:ext>
            </a:extLst>
          </p:cNvPr>
          <p:cNvSpPr>
            <a:spLocks noGrp="1"/>
          </p:cNvSpPr>
          <p:nvPr>
            <p:ph type="sldNum" sz="quarter" idx="12"/>
          </p:nvPr>
        </p:nvSpPr>
        <p:spPr/>
        <p:txBody>
          <a:bodyPr/>
          <a:lstStyle/>
          <a:p>
            <a:fld id="{EE15E224-55DF-43CC-81CF-D017DC1DE51C}" type="slidenum">
              <a:rPr lang="en-US" smtClean="0"/>
              <a:t>1</a:t>
            </a:fld>
            <a:endParaRPr lang="en-US"/>
          </a:p>
        </p:txBody>
      </p:sp>
    </p:spTree>
    <p:extLst>
      <p:ext uri="{BB962C8B-B14F-4D97-AF65-F5344CB8AC3E}">
        <p14:creationId xmlns:p14="http://schemas.microsoft.com/office/powerpoint/2010/main" val="358962222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MY" b="1" dirty="0"/>
              <a:t>Application of PRICE</a:t>
            </a:r>
            <a:endParaRPr lang="en-US" b="1" dirty="0"/>
          </a:p>
        </p:txBody>
      </p:sp>
      <p:grpSp>
        <p:nvGrpSpPr>
          <p:cNvPr id="13" name="Group 12"/>
          <p:cNvGrpSpPr/>
          <p:nvPr/>
        </p:nvGrpSpPr>
        <p:grpSpPr>
          <a:xfrm>
            <a:off x="457200" y="0"/>
            <a:ext cx="8686799" cy="6858000"/>
            <a:chOff x="457200" y="0"/>
            <a:chExt cx="8686799" cy="6858000"/>
          </a:xfrm>
        </p:grpSpPr>
        <p:pic>
          <p:nvPicPr>
            <p:cNvPr id="9"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200" y="5965503"/>
              <a:ext cx="838200" cy="7486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Box 7"/>
            <p:cNvSpPr txBox="1"/>
            <p:nvPr/>
          </p:nvSpPr>
          <p:spPr>
            <a:xfrm>
              <a:off x="1066800" y="6248400"/>
              <a:ext cx="1888659" cy="384721"/>
            </a:xfrm>
            <a:prstGeom prst="rect">
              <a:avLst/>
            </a:prstGeom>
            <a:noFill/>
          </p:spPr>
          <p:txBody>
            <a:bodyPr wrap="none" rtlCol="0">
              <a:spAutoFit/>
            </a:bodyPr>
            <a:lstStyle/>
            <a:p>
              <a:pPr algn="r"/>
              <a:r>
                <a:rPr lang="en-US" sz="800" dirty="0"/>
                <a:t>CLINICAL PRACTICE GUIDELINES</a:t>
              </a:r>
            </a:p>
            <a:p>
              <a:pPr algn="r"/>
              <a:r>
                <a:rPr lang="en-US" sz="1100" dirty="0"/>
                <a:t>Management of </a:t>
              </a:r>
              <a:r>
                <a:rPr lang="en-US" sz="1100" dirty="0" err="1"/>
                <a:t>Haemophilia</a:t>
              </a:r>
              <a:r>
                <a:rPr lang="en-US" sz="1100" dirty="0"/>
                <a:t> </a:t>
              </a:r>
            </a:p>
          </p:txBody>
        </p:sp>
        <p:sp>
          <p:nvSpPr>
            <p:cNvPr id="11" name="Right Triangle 10"/>
            <p:cNvSpPr/>
            <p:nvPr/>
          </p:nvSpPr>
          <p:spPr>
            <a:xfrm rot="16200000">
              <a:off x="5600700" y="3314700"/>
              <a:ext cx="5638800" cy="1447799"/>
            </a:xfrm>
            <a:prstGeom prst="rtTriangle">
              <a:avLst/>
            </a:prstGeom>
            <a:solidFill>
              <a:srgbClr val="FFCCCC"/>
            </a:solidFill>
            <a:ln>
              <a:solidFill>
                <a:srgbClr val="FFCC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Triangle 11"/>
            <p:cNvSpPr/>
            <p:nvPr/>
          </p:nvSpPr>
          <p:spPr>
            <a:xfrm rot="10800000">
              <a:off x="7924799" y="0"/>
              <a:ext cx="1219199" cy="2438400"/>
            </a:xfrm>
            <a:prstGeom prst="rtTriangle">
              <a:avLst/>
            </a:prstGeom>
            <a:solidFill>
              <a:srgbClr val="FF7C80"/>
            </a:solidFill>
            <a:ln>
              <a:solidFill>
                <a:srgbClr val="FF7C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4" name="Picture 3">
            <a:extLst>
              <a:ext uri="{FF2B5EF4-FFF2-40B4-BE49-F238E27FC236}">
                <a16:creationId xmlns:a16="http://schemas.microsoft.com/office/drawing/2014/main" id="{9645CB45-1F2A-4A00-A332-654A6F5E8D41}"/>
              </a:ext>
            </a:extLst>
          </p:cNvPr>
          <p:cNvPicPr>
            <a:picLocks noChangeAspect="1"/>
          </p:cNvPicPr>
          <p:nvPr/>
        </p:nvPicPr>
        <p:blipFill>
          <a:blip r:embed="rId3"/>
          <a:stretch>
            <a:fillRect/>
          </a:stretch>
        </p:blipFill>
        <p:spPr>
          <a:xfrm>
            <a:off x="870911" y="1199741"/>
            <a:ext cx="7249779" cy="4814922"/>
          </a:xfrm>
          <a:prstGeom prst="rect">
            <a:avLst/>
          </a:prstGeom>
        </p:spPr>
      </p:pic>
      <p:sp>
        <p:nvSpPr>
          <p:cNvPr id="3" name="Slide Number Placeholder 2">
            <a:extLst>
              <a:ext uri="{FF2B5EF4-FFF2-40B4-BE49-F238E27FC236}">
                <a16:creationId xmlns:a16="http://schemas.microsoft.com/office/drawing/2014/main" id="{CA67D91F-39E0-45F7-A3FD-744A670443A3}"/>
              </a:ext>
            </a:extLst>
          </p:cNvPr>
          <p:cNvSpPr>
            <a:spLocks noGrp="1"/>
          </p:cNvSpPr>
          <p:nvPr>
            <p:ph type="sldNum" sz="quarter" idx="12"/>
          </p:nvPr>
        </p:nvSpPr>
        <p:spPr/>
        <p:txBody>
          <a:bodyPr/>
          <a:lstStyle/>
          <a:p>
            <a:fld id="{EE15E224-55DF-43CC-81CF-D017DC1DE51C}" type="slidenum">
              <a:rPr lang="en-US" smtClean="0"/>
              <a:t>10</a:t>
            </a:fld>
            <a:endParaRPr lang="en-US"/>
          </a:p>
        </p:txBody>
      </p:sp>
    </p:spTree>
    <p:extLst>
      <p:ext uri="{BB962C8B-B14F-4D97-AF65-F5344CB8AC3E}">
        <p14:creationId xmlns:p14="http://schemas.microsoft.com/office/powerpoint/2010/main" val="35628430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9121"/>
            <a:ext cx="8229600" cy="1143000"/>
          </a:xfrm>
        </p:spPr>
        <p:txBody>
          <a:bodyPr/>
          <a:lstStyle/>
          <a:p>
            <a:r>
              <a:rPr lang="en-MY" b="1" dirty="0"/>
              <a:t>Joint Protection</a:t>
            </a:r>
            <a:endParaRPr lang="en-US" b="1" dirty="0"/>
          </a:p>
        </p:txBody>
      </p:sp>
      <p:sp>
        <p:nvSpPr>
          <p:cNvPr id="3" name="Content Placeholder 2"/>
          <p:cNvSpPr>
            <a:spLocks noGrp="1"/>
          </p:cNvSpPr>
          <p:nvPr>
            <p:ph idx="1"/>
          </p:nvPr>
        </p:nvSpPr>
        <p:spPr>
          <a:xfrm>
            <a:off x="457198" y="914400"/>
            <a:ext cx="7696200" cy="4724401"/>
          </a:xfrm>
        </p:spPr>
        <p:txBody>
          <a:bodyPr>
            <a:normAutofit fontScale="92500" lnSpcReduction="20000"/>
          </a:bodyPr>
          <a:lstStyle/>
          <a:p>
            <a:r>
              <a:rPr lang="en-MY" sz="3000" dirty="0"/>
              <a:t>Target joints can be protected with braces or splints during physical activity. Adjunctive therapies for bleeding in muscles and joint are important, especially when CFC are limited or not available. They include:</a:t>
            </a:r>
            <a:r>
              <a:rPr lang="en-MY" sz="3000" baseline="30000" dirty="0"/>
              <a:t>2</a:t>
            </a:r>
            <a:endParaRPr lang="en-MY" sz="3000" dirty="0"/>
          </a:p>
          <a:p>
            <a:pPr marL="714375" lvl="3" indent="-350838" algn="just">
              <a:buFont typeface="Courier New" panose="02070309020205020404" pitchFamily="49" charset="0"/>
              <a:buChar char="o"/>
            </a:pPr>
            <a:r>
              <a:rPr lang="en-MY" sz="2600" dirty="0"/>
              <a:t> first aid measures e.g. PRICE</a:t>
            </a:r>
          </a:p>
          <a:p>
            <a:pPr marL="714375" lvl="3" indent="-350838" algn="just">
              <a:buFont typeface="Courier New" panose="02070309020205020404" pitchFamily="49" charset="0"/>
              <a:buChar char="o"/>
            </a:pPr>
            <a:r>
              <a:rPr lang="en-MY" sz="2600" dirty="0"/>
              <a:t> removable splint or compressive bandage</a:t>
            </a:r>
          </a:p>
          <a:p>
            <a:pPr marL="714375" lvl="3" indent="-350838" algn="just">
              <a:buFont typeface="Courier New" panose="02070309020205020404" pitchFamily="49" charset="0"/>
              <a:buChar char="o"/>
            </a:pPr>
            <a:r>
              <a:rPr lang="en-MY" sz="2600" dirty="0"/>
              <a:t> walking aid</a:t>
            </a:r>
          </a:p>
          <a:p>
            <a:pPr marL="0" lvl="4" indent="0" algn="just">
              <a:buNone/>
            </a:pPr>
            <a:endParaRPr lang="en-MY" sz="1300" dirty="0"/>
          </a:p>
          <a:p>
            <a:r>
              <a:rPr lang="en-MY" sz="3000" dirty="0"/>
              <a:t>It is advisable for PWH to use appropriate foot wear which provides good cushioning, arch support and wiggle room for toes to reduce risk of bleeding.</a:t>
            </a:r>
            <a:r>
              <a:rPr lang="en-MY" sz="3000" baseline="30000" dirty="0"/>
              <a:t>35</a:t>
            </a:r>
          </a:p>
          <a:p>
            <a:endParaRPr lang="en-US" dirty="0"/>
          </a:p>
        </p:txBody>
      </p:sp>
      <p:grpSp>
        <p:nvGrpSpPr>
          <p:cNvPr id="13" name="Group 12"/>
          <p:cNvGrpSpPr/>
          <p:nvPr/>
        </p:nvGrpSpPr>
        <p:grpSpPr>
          <a:xfrm>
            <a:off x="457200" y="0"/>
            <a:ext cx="8686799" cy="6858000"/>
            <a:chOff x="457200" y="0"/>
            <a:chExt cx="8686799" cy="6858000"/>
          </a:xfrm>
        </p:grpSpPr>
        <p:pic>
          <p:nvPicPr>
            <p:cNvPr id="9"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200" y="5965503"/>
              <a:ext cx="838200" cy="7486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Box 7"/>
            <p:cNvSpPr txBox="1"/>
            <p:nvPr/>
          </p:nvSpPr>
          <p:spPr>
            <a:xfrm>
              <a:off x="1066800" y="6248400"/>
              <a:ext cx="1888659" cy="384721"/>
            </a:xfrm>
            <a:prstGeom prst="rect">
              <a:avLst/>
            </a:prstGeom>
            <a:noFill/>
          </p:spPr>
          <p:txBody>
            <a:bodyPr wrap="none" rtlCol="0">
              <a:spAutoFit/>
            </a:bodyPr>
            <a:lstStyle/>
            <a:p>
              <a:pPr algn="r"/>
              <a:r>
                <a:rPr lang="en-US" sz="800" dirty="0"/>
                <a:t>CLINICAL PRACTICE GUIDELINES</a:t>
              </a:r>
            </a:p>
            <a:p>
              <a:pPr algn="r"/>
              <a:r>
                <a:rPr lang="en-US" sz="1100" dirty="0"/>
                <a:t>Management of </a:t>
              </a:r>
              <a:r>
                <a:rPr lang="en-US" sz="1100" dirty="0" err="1"/>
                <a:t>Haemophilia</a:t>
              </a:r>
              <a:r>
                <a:rPr lang="en-US" sz="1100" dirty="0"/>
                <a:t> </a:t>
              </a:r>
            </a:p>
          </p:txBody>
        </p:sp>
        <p:sp>
          <p:nvSpPr>
            <p:cNvPr id="11" name="Right Triangle 10"/>
            <p:cNvSpPr/>
            <p:nvPr/>
          </p:nvSpPr>
          <p:spPr>
            <a:xfrm rot="16200000">
              <a:off x="5600700" y="3314700"/>
              <a:ext cx="5638800" cy="1447799"/>
            </a:xfrm>
            <a:prstGeom prst="rtTriangle">
              <a:avLst/>
            </a:prstGeom>
            <a:solidFill>
              <a:srgbClr val="FFCCCC"/>
            </a:solidFill>
            <a:ln>
              <a:solidFill>
                <a:srgbClr val="FFCC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Triangle 11"/>
            <p:cNvSpPr/>
            <p:nvPr/>
          </p:nvSpPr>
          <p:spPr>
            <a:xfrm rot="10800000">
              <a:off x="7924799" y="0"/>
              <a:ext cx="1219199" cy="2438400"/>
            </a:xfrm>
            <a:prstGeom prst="rtTriangle">
              <a:avLst/>
            </a:prstGeom>
            <a:solidFill>
              <a:srgbClr val="FF7C80"/>
            </a:solidFill>
            <a:ln>
              <a:solidFill>
                <a:srgbClr val="FF7C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 name="TextBox 3">
            <a:extLst>
              <a:ext uri="{FF2B5EF4-FFF2-40B4-BE49-F238E27FC236}">
                <a16:creationId xmlns:a16="http://schemas.microsoft.com/office/drawing/2014/main" id="{EE0A3F42-1762-4385-8D16-DBDD5E015EB6}"/>
              </a:ext>
            </a:extLst>
          </p:cNvPr>
          <p:cNvSpPr txBox="1"/>
          <p:nvPr/>
        </p:nvSpPr>
        <p:spPr>
          <a:xfrm>
            <a:off x="609600" y="5486400"/>
            <a:ext cx="8077200" cy="307777"/>
          </a:xfrm>
          <a:prstGeom prst="rect">
            <a:avLst/>
          </a:prstGeom>
          <a:noFill/>
        </p:spPr>
        <p:txBody>
          <a:bodyPr wrap="square" rtlCol="0">
            <a:spAutoFit/>
          </a:bodyPr>
          <a:lstStyle/>
          <a:p>
            <a:r>
              <a:rPr lang="en-US" sz="1400" dirty="0"/>
              <a:t>    35. </a:t>
            </a:r>
            <a:r>
              <a:rPr lang="en-US" sz="1400" dirty="0" err="1"/>
              <a:t>Heijnen</a:t>
            </a:r>
            <a:r>
              <a:rPr lang="en-US" sz="1400" dirty="0"/>
              <a:t> L, et al. Manufactured shoes and orthopedic shoes (Third edition). Montréal: WFH; 2008</a:t>
            </a:r>
          </a:p>
        </p:txBody>
      </p:sp>
      <p:sp>
        <p:nvSpPr>
          <p:cNvPr id="5" name="Slide Number Placeholder 4">
            <a:extLst>
              <a:ext uri="{FF2B5EF4-FFF2-40B4-BE49-F238E27FC236}">
                <a16:creationId xmlns:a16="http://schemas.microsoft.com/office/drawing/2014/main" id="{BE40F35E-07BB-42F0-BCE0-4AFBFC493E9A}"/>
              </a:ext>
            </a:extLst>
          </p:cNvPr>
          <p:cNvSpPr>
            <a:spLocks noGrp="1"/>
          </p:cNvSpPr>
          <p:nvPr>
            <p:ph type="sldNum" sz="quarter" idx="12"/>
          </p:nvPr>
        </p:nvSpPr>
        <p:spPr/>
        <p:txBody>
          <a:bodyPr/>
          <a:lstStyle/>
          <a:p>
            <a:fld id="{EE15E224-55DF-43CC-81CF-D017DC1DE51C}" type="slidenum">
              <a:rPr lang="en-US" smtClean="0"/>
              <a:t>11</a:t>
            </a:fld>
            <a:endParaRPr lang="en-US"/>
          </a:p>
        </p:txBody>
      </p:sp>
    </p:spTree>
    <p:extLst>
      <p:ext uri="{BB962C8B-B14F-4D97-AF65-F5344CB8AC3E}">
        <p14:creationId xmlns:p14="http://schemas.microsoft.com/office/powerpoint/2010/main" val="34030758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081"/>
            <a:ext cx="8229600" cy="1143000"/>
          </a:xfrm>
        </p:spPr>
        <p:txBody>
          <a:bodyPr/>
          <a:lstStyle/>
          <a:p>
            <a:r>
              <a:rPr lang="en-MY" b="1" dirty="0"/>
              <a:t>Sports/physical activity</a:t>
            </a:r>
            <a:endParaRPr lang="en-US" b="1" baseline="-25000" dirty="0"/>
          </a:p>
        </p:txBody>
      </p:sp>
      <p:sp>
        <p:nvSpPr>
          <p:cNvPr id="3" name="Content Placeholder 2"/>
          <p:cNvSpPr>
            <a:spLocks noGrp="1"/>
          </p:cNvSpPr>
          <p:nvPr>
            <p:ph idx="1"/>
          </p:nvPr>
        </p:nvSpPr>
        <p:spPr/>
        <p:txBody>
          <a:bodyPr/>
          <a:lstStyle/>
          <a:p>
            <a:r>
              <a:rPr lang="en-MY" dirty="0"/>
              <a:t>PWH  should be encouraged to perform physical/sport activities to promote:</a:t>
            </a:r>
            <a:r>
              <a:rPr lang="en-MY" baseline="30000" dirty="0"/>
              <a:t>2; 32; 36; 37</a:t>
            </a:r>
          </a:p>
          <a:p>
            <a:pPr lvl="1" indent="-379413">
              <a:buFont typeface="Courier New" panose="02070309020205020404" pitchFamily="49" charset="0"/>
              <a:buChar char="o"/>
            </a:pPr>
            <a:r>
              <a:rPr lang="en-MY" dirty="0"/>
              <a:t>physical fitness</a:t>
            </a:r>
          </a:p>
          <a:p>
            <a:pPr lvl="1" indent="-379413">
              <a:buFont typeface="Courier New" panose="02070309020205020404" pitchFamily="49" charset="0"/>
              <a:buChar char="o"/>
            </a:pPr>
            <a:r>
              <a:rPr lang="en-MY" dirty="0"/>
              <a:t>normal neuromuscular development</a:t>
            </a:r>
          </a:p>
          <a:p>
            <a:pPr lvl="1" indent="-379413">
              <a:buFont typeface="Courier New" panose="02070309020205020404" pitchFamily="49" charset="0"/>
              <a:buChar char="o"/>
            </a:pPr>
            <a:r>
              <a:rPr lang="en-MY" dirty="0"/>
              <a:t>psychological and social benefits</a:t>
            </a:r>
          </a:p>
          <a:p>
            <a:pPr lvl="1" indent="-379413">
              <a:buFont typeface="Courier New" panose="02070309020205020404" pitchFamily="49" charset="0"/>
              <a:buChar char="o"/>
            </a:pPr>
            <a:r>
              <a:rPr lang="en-MY" dirty="0"/>
              <a:t>quality of life (QoL)</a:t>
            </a:r>
            <a:endParaRPr lang="en-US" dirty="0"/>
          </a:p>
        </p:txBody>
      </p:sp>
      <p:grpSp>
        <p:nvGrpSpPr>
          <p:cNvPr id="13" name="Group 12"/>
          <p:cNvGrpSpPr/>
          <p:nvPr/>
        </p:nvGrpSpPr>
        <p:grpSpPr>
          <a:xfrm>
            <a:off x="457200" y="0"/>
            <a:ext cx="8686799" cy="6858000"/>
            <a:chOff x="457200" y="0"/>
            <a:chExt cx="8686799" cy="6858000"/>
          </a:xfrm>
        </p:grpSpPr>
        <p:pic>
          <p:nvPicPr>
            <p:cNvPr id="9"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200" y="5965503"/>
              <a:ext cx="838200" cy="7486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Box 7"/>
            <p:cNvSpPr txBox="1"/>
            <p:nvPr/>
          </p:nvSpPr>
          <p:spPr>
            <a:xfrm>
              <a:off x="1066800" y="6248400"/>
              <a:ext cx="1888659" cy="384721"/>
            </a:xfrm>
            <a:prstGeom prst="rect">
              <a:avLst/>
            </a:prstGeom>
            <a:noFill/>
          </p:spPr>
          <p:txBody>
            <a:bodyPr wrap="none" rtlCol="0">
              <a:spAutoFit/>
            </a:bodyPr>
            <a:lstStyle/>
            <a:p>
              <a:pPr algn="r"/>
              <a:r>
                <a:rPr lang="en-US" sz="800" dirty="0"/>
                <a:t>CLINICAL PRACTICE GUIDELINES</a:t>
              </a:r>
            </a:p>
            <a:p>
              <a:pPr algn="r"/>
              <a:r>
                <a:rPr lang="en-US" sz="1100" dirty="0"/>
                <a:t>Management of </a:t>
              </a:r>
              <a:r>
                <a:rPr lang="en-US" sz="1100" dirty="0" err="1"/>
                <a:t>Haemophilia</a:t>
              </a:r>
              <a:r>
                <a:rPr lang="en-US" sz="1100" dirty="0"/>
                <a:t> </a:t>
              </a:r>
            </a:p>
          </p:txBody>
        </p:sp>
        <p:sp>
          <p:nvSpPr>
            <p:cNvPr id="11" name="Right Triangle 10"/>
            <p:cNvSpPr/>
            <p:nvPr/>
          </p:nvSpPr>
          <p:spPr>
            <a:xfrm rot="16200000">
              <a:off x="5600700" y="3314700"/>
              <a:ext cx="5638800" cy="1447799"/>
            </a:xfrm>
            <a:prstGeom prst="rtTriangle">
              <a:avLst/>
            </a:prstGeom>
            <a:solidFill>
              <a:srgbClr val="FFCCCC"/>
            </a:solidFill>
            <a:ln>
              <a:solidFill>
                <a:srgbClr val="FFCC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Triangle 11"/>
            <p:cNvSpPr/>
            <p:nvPr/>
          </p:nvSpPr>
          <p:spPr>
            <a:xfrm rot="10800000">
              <a:off x="7924799" y="0"/>
              <a:ext cx="1219199" cy="2438400"/>
            </a:xfrm>
            <a:prstGeom prst="rtTriangle">
              <a:avLst/>
            </a:prstGeom>
            <a:solidFill>
              <a:srgbClr val="FF7C80"/>
            </a:solidFill>
            <a:ln>
              <a:solidFill>
                <a:srgbClr val="FF7C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 name="TextBox 3">
            <a:extLst>
              <a:ext uri="{FF2B5EF4-FFF2-40B4-BE49-F238E27FC236}">
                <a16:creationId xmlns:a16="http://schemas.microsoft.com/office/drawing/2014/main" id="{67646723-4E8D-4FDF-9568-B6AC73529C64}"/>
              </a:ext>
            </a:extLst>
          </p:cNvPr>
          <p:cNvSpPr txBox="1"/>
          <p:nvPr/>
        </p:nvSpPr>
        <p:spPr>
          <a:xfrm>
            <a:off x="838200" y="4976336"/>
            <a:ext cx="7848600" cy="738664"/>
          </a:xfrm>
          <a:prstGeom prst="rect">
            <a:avLst/>
          </a:prstGeom>
          <a:noFill/>
        </p:spPr>
        <p:txBody>
          <a:bodyPr wrap="square" rtlCol="0">
            <a:spAutoFit/>
          </a:bodyPr>
          <a:lstStyle/>
          <a:p>
            <a:r>
              <a:rPr lang="en-US" sz="1400" dirty="0"/>
              <a:t>32. Cuesta-</a:t>
            </a:r>
            <a:r>
              <a:rPr lang="en-US" sz="1400" dirty="0" err="1"/>
              <a:t>Barriuso</a:t>
            </a:r>
            <a:r>
              <a:rPr lang="en-US" sz="1400" dirty="0"/>
              <a:t> R, et al. </a:t>
            </a:r>
            <a:r>
              <a:rPr lang="en-US" sz="1400" dirty="0" err="1"/>
              <a:t>Pediatr</a:t>
            </a:r>
            <a:r>
              <a:rPr lang="en-US" sz="1400" dirty="0"/>
              <a:t> Phys </a:t>
            </a:r>
            <a:r>
              <a:rPr lang="en-US" sz="1400" dirty="0" err="1"/>
              <a:t>Ther</a:t>
            </a:r>
            <a:r>
              <a:rPr lang="en-US" sz="1400" dirty="0"/>
              <a:t>. 2016;28(4):453-459</a:t>
            </a:r>
          </a:p>
          <a:p>
            <a:r>
              <a:rPr lang="en-US" sz="1400" dirty="0"/>
              <a:t>36. </a:t>
            </a:r>
            <a:r>
              <a:rPr lang="en-US" sz="1400" dirty="0" err="1"/>
              <a:t>Khair</a:t>
            </a:r>
            <a:r>
              <a:rPr lang="en-US" sz="1400" dirty="0"/>
              <a:t> K, et al. </a:t>
            </a:r>
            <a:r>
              <a:rPr lang="en-US" sz="1400" dirty="0" err="1"/>
              <a:t>Haemophilia</a:t>
            </a:r>
            <a:r>
              <a:rPr lang="en-US" sz="1400" dirty="0"/>
              <a:t>. 2012;18(6):898-905</a:t>
            </a:r>
          </a:p>
          <a:p>
            <a:r>
              <a:rPr lang="en-US" sz="1400" dirty="0"/>
              <a:t>37. </a:t>
            </a:r>
            <a:r>
              <a:rPr lang="en-US" sz="1400" dirty="0" err="1"/>
              <a:t>Gomis</a:t>
            </a:r>
            <a:r>
              <a:rPr lang="en-US" sz="1400" dirty="0"/>
              <a:t> M, et al. </a:t>
            </a:r>
            <a:r>
              <a:rPr lang="en-US" sz="1400" dirty="0" err="1"/>
              <a:t>Haemophilia</a:t>
            </a:r>
            <a:r>
              <a:rPr lang="en-US" sz="1400" dirty="0"/>
              <a:t>. 2009;15(1):43-54</a:t>
            </a:r>
          </a:p>
        </p:txBody>
      </p:sp>
      <p:sp>
        <p:nvSpPr>
          <p:cNvPr id="5" name="Slide Number Placeholder 4">
            <a:extLst>
              <a:ext uri="{FF2B5EF4-FFF2-40B4-BE49-F238E27FC236}">
                <a16:creationId xmlns:a16="http://schemas.microsoft.com/office/drawing/2014/main" id="{8CA4DEFE-82C2-4ACA-9A8C-D67DF70C5881}"/>
              </a:ext>
            </a:extLst>
          </p:cNvPr>
          <p:cNvSpPr>
            <a:spLocks noGrp="1"/>
          </p:cNvSpPr>
          <p:nvPr>
            <p:ph type="sldNum" sz="quarter" idx="12"/>
          </p:nvPr>
        </p:nvSpPr>
        <p:spPr/>
        <p:txBody>
          <a:bodyPr/>
          <a:lstStyle/>
          <a:p>
            <a:fld id="{EE15E224-55DF-43CC-81CF-D017DC1DE51C}" type="slidenum">
              <a:rPr lang="en-US" smtClean="0"/>
              <a:t>12</a:t>
            </a:fld>
            <a:endParaRPr lang="en-US"/>
          </a:p>
        </p:txBody>
      </p:sp>
    </p:spTree>
    <p:extLst>
      <p:ext uri="{BB962C8B-B14F-4D97-AF65-F5344CB8AC3E}">
        <p14:creationId xmlns:p14="http://schemas.microsoft.com/office/powerpoint/2010/main" val="39550159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081"/>
            <a:ext cx="8229600" cy="1143000"/>
          </a:xfrm>
        </p:spPr>
        <p:txBody>
          <a:bodyPr/>
          <a:lstStyle/>
          <a:p>
            <a:r>
              <a:rPr lang="en-MY" b="1" dirty="0"/>
              <a:t>Sports/physical activity</a:t>
            </a:r>
            <a:r>
              <a:rPr lang="en-MY" b="1" baseline="-25000" dirty="0"/>
              <a:t>2</a:t>
            </a:r>
            <a:endParaRPr lang="en-US" dirty="0"/>
          </a:p>
        </p:txBody>
      </p:sp>
      <p:sp>
        <p:nvSpPr>
          <p:cNvPr id="3" name="Content Placeholder 2"/>
          <p:cNvSpPr>
            <a:spLocks noGrp="1"/>
          </p:cNvSpPr>
          <p:nvPr>
            <p:ph idx="1"/>
          </p:nvPr>
        </p:nvSpPr>
        <p:spPr>
          <a:xfrm>
            <a:off x="457200" y="1600200"/>
            <a:ext cx="7848600" cy="4525963"/>
          </a:xfrm>
        </p:spPr>
        <p:txBody>
          <a:bodyPr>
            <a:normAutofit fontScale="85000" lnSpcReduction="20000"/>
          </a:bodyPr>
          <a:lstStyle/>
          <a:p>
            <a:r>
              <a:rPr lang="en-MY" dirty="0"/>
              <a:t>Participation in non-contact sports, e.g. walking, swimming and cycling, are encouraged for PWH. It  does  not  increase  the  risk  of  bleeding nor development of target joints.</a:t>
            </a:r>
            <a:r>
              <a:rPr lang="en-MY" baseline="30000" dirty="0"/>
              <a:t>36</a:t>
            </a:r>
            <a:endParaRPr lang="en-MY" dirty="0"/>
          </a:p>
          <a:p>
            <a:r>
              <a:rPr lang="en-MY" dirty="0"/>
              <a:t>PWH who want to cycle need proper and adequate protective gear and for children, should be under supervision. </a:t>
            </a:r>
          </a:p>
          <a:p>
            <a:r>
              <a:rPr lang="en-MY" dirty="0"/>
              <a:t>High contact and collision sports (e.g. soccer, hockey, rugby, boxing and wrestling) and high-velocity sports (e.g. motocross racing and skiing) are best avoided because of the potential life-threatening injuries.</a:t>
            </a:r>
            <a:r>
              <a:rPr lang="en-MY" baseline="30000" dirty="0"/>
              <a:t>2</a:t>
            </a:r>
          </a:p>
          <a:p>
            <a:endParaRPr lang="en-US" dirty="0"/>
          </a:p>
        </p:txBody>
      </p:sp>
      <p:grpSp>
        <p:nvGrpSpPr>
          <p:cNvPr id="13" name="Group 12"/>
          <p:cNvGrpSpPr/>
          <p:nvPr/>
        </p:nvGrpSpPr>
        <p:grpSpPr>
          <a:xfrm>
            <a:off x="457200" y="0"/>
            <a:ext cx="8686799" cy="6858000"/>
            <a:chOff x="457200" y="0"/>
            <a:chExt cx="8686799" cy="6858000"/>
          </a:xfrm>
        </p:grpSpPr>
        <p:pic>
          <p:nvPicPr>
            <p:cNvPr id="9"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200" y="5965503"/>
              <a:ext cx="838200" cy="7486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Box 7"/>
            <p:cNvSpPr txBox="1"/>
            <p:nvPr/>
          </p:nvSpPr>
          <p:spPr>
            <a:xfrm>
              <a:off x="1066800" y="6248400"/>
              <a:ext cx="1888659" cy="384721"/>
            </a:xfrm>
            <a:prstGeom prst="rect">
              <a:avLst/>
            </a:prstGeom>
            <a:noFill/>
          </p:spPr>
          <p:txBody>
            <a:bodyPr wrap="none" rtlCol="0">
              <a:spAutoFit/>
            </a:bodyPr>
            <a:lstStyle/>
            <a:p>
              <a:pPr algn="r"/>
              <a:r>
                <a:rPr lang="en-US" sz="800" dirty="0"/>
                <a:t>CLINICAL PRACTICE GUIDELINES</a:t>
              </a:r>
            </a:p>
            <a:p>
              <a:pPr algn="r"/>
              <a:r>
                <a:rPr lang="en-US" sz="1100" dirty="0"/>
                <a:t>Management of </a:t>
              </a:r>
              <a:r>
                <a:rPr lang="en-US" sz="1100" dirty="0" err="1"/>
                <a:t>Haemophilia</a:t>
              </a:r>
              <a:r>
                <a:rPr lang="en-US" sz="1100" dirty="0"/>
                <a:t> </a:t>
              </a:r>
            </a:p>
          </p:txBody>
        </p:sp>
        <p:sp>
          <p:nvSpPr>
            <p:cNvPr id="11" name="Right Triangle 10"/>
            <p:cNvSpPr/>
            <p:nvPr/>
          </p:nvSpPr>
          <p:spPr>
            <a:xfrm rot="16200000">
              <a:off x="5600700" y="3314700"/>
              <a:ext cx="5638800" cy="1447799"/>
            </a:xfrm>
            <a:prstGeom prst="rtTriangle">
              <a:avLst/>
            </a:prstGeom>
            <a:solidFill>
              <a:srgbClr val="FFCCCC"/>
            </a:solidFill>
            <a:ln>
              <a:solidFill>
                <a:srgbClr val="FFCC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Triangle 11"/>
            <p:cNvSpPr/>
            <p:nvPr/>
          </p:nvSpPr>
          <p:spPr>
            <a:xfrm rot="10800000">
              <a:off x="7924799" y="0"/>
              <a:ext cx="1219199" cy="2438400"/>
            </a:xfrm>
            <a:prstGeom prst="rtTriangle">
              <a:avLst/>
            </a:prstGeom>
            <a:solidFill>
              <a:srgbClr val="FF7C80"/>
            </a:solidFill>
            <a:ln>
              <a:solidFill>
                <a:srgbClr val="FF7C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 name="Slide Number Placeholder 3">
            <a:extLst>
              <a:ext uri="{FF2B5EF4-FFF2-40B4-BE49-F238E27FC236}">
                <a16:creationId xmlns:a16="http://schemas.microsoft.com/office/drawing/2014/main" id="{81B6B90F-A7C4-4EE5-BCE4-C2D938331C3F}"/>
              </a:ext>
            </a:extLst>
          </p:cNvPr>
          <p:cNvSpPr>
            <a:spLocks noGrp="1"/>
          </p:cNvSpPr>
          <p:nvPr>
            <p:ph type="sldNum" sz="quarter" idx="12"/>
          </p:nvPr>
        </p:nvSpPr>
        <p:spPr/>
        <p:txBody>
          <a:bodyPr/>
          <a:lstStyle/>
          <a:p>
            <a:fld id="{EE15E224-55DF-43CC-81CF-D017DC1DE51C}" type="slidenum">
              <a:rPr lang="en-US" smtClean="0"/>
              <a:t>13</a:t>
            </a:fld>
            <a:endParaRPr lang="en-US"/>
          </a:p>
        </p:txBody>
      </p:sp>
    </p:spTree>
    <p:extLst>
      <p:ext uri="{BB962C8B-B14F-4D97-AF65-F5344CB8AC3E}">
        <p14:creationId xmlns:p14="http://schemas.microsoft.com/office/powerpoint/2010/main" val="36653040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805"/>
            <a:ext cx="8229600" cy="1143000"/>
          </a:xfrm>
        </p:spPr>
        <p:txBody>
          <a:bodyPr/>
          <a:lstStyle/>
          <a:p>
            <a:r>
              <a:rPr lang="en-MY" b="1" dirty="0"/>
              <a:t>Post-operative care</a:t>
            </a:r>
            <a:endParaRPr lang="en-US" b="1" dirty="0"/>
          </a:p>
        </p:txBody>
      </p:sp>
      <p:sp>
        <p:nvSpPr>
          <p:cNvPr id="3" name="Content Placeholder 2"/>
          <p:cNvSpPr>
            <a:spLocks noGrp="1"/>
          </p:cNvSpPr>
          <p:nvPr>
            <p:ph idx="1"/>
          </p:nvPr>
        </p:nvSpPr>
        <p:spPr>
          <a:xfrm>
            <a:off x="609599" y="990600"/>
            <a:ext cx="8229600" cy="4974903"/>
          </a:xfrm>
        </p:spPr>
        <p:txBody>
          <a:bodyPr>
            <a:normAutofit fontScale="77500" lnSpcReduction="20000"/>
          </a:bodyPr>
          <a:lstStyle/>
          <a:p>
            <a:r>
              <a:rPr lang="en-MY" sz="3400" dirty="0"/>
              <a:t>Physiotherapy plays an important role in management   of PWH who has undergone surgical intervention e.g. total knee replacement (TKR) and total hip replacement (THR). An exercise plan is prescribed according to the mobility level of PWH on discharge. This includes:</a:t>
            </a:r>
            <a:r>
              <a:rPr lang="en-MY" sz="3400" baseline="30000" dirty="0"/>
              <a:t>38</a:t>
            </a:r>
            <a:endParaRPr lang="en-MY" sz="3400" dirty="0"/>
          </a:p>
          <a:p>
            <a:pPr lvl="1" indent="-379413">
              <a:buFont typeface="Courier New" panose="02070309020205020404" pitchFamily="49" charset="0"/>
              <a:buChar char="o"/>
            </a:pPr>
            <a:r>
              <a:rPr lang="en-MY" dirty="0"/>
              <a:t>PRICE - immediately after operation</a:t>
            </a:r>
          </a:p>
          <a:p>
            <a:pPr lvl="1" indent="-379413">
              <a:buFont typeface="Courier New" panose="02070309020205020404" pitchFamily="49" charset="0"/>
              <a:buChar char="o"/>
            </a:pPr>
            <a:r>
              <a:rPr lang="en-MY" dirty="0"/>
              <a:t>isometric  exercise  -  starts  when  the  drains  and  bandages       are removed;  focused on quadriceps strengthening </a:t>
            </a:r>
          </a:p>
          <a:p>
            <a:pPr lvl="1" indent="-379413">
              <a:buFont typeface="Courier New" panose="02070309020205020404" pitchFamily="49" charset="0"/>
              <a:buChar char="o"/>
            </a:pPr>
            <a:r>
              <a:rPr lang="en-MY" dirty="0"/>
              <a:t>mobilisation  -  includes  active  exercise,  bed  mobility  and ambulation after 7 - 10 days of post-operation</a:t>
            </a:r>
          </a:p>
          <a:p>
            <a:r>
              <a:rPr lang="en-MY" sz="3400" dirty="0"/>
              <a:t>Post-operative  rehabilitation  should  be  carried  out  gradually  by physiotherapist to improve strength, proprioception and normal function of the joint.</a:t>
            </a:r>
          </a:p>
        </p:txBody>
      </p:sp>
      <p:grpSp>
        <p:nvGrpSpPr>
          <p:cNvPr id="13" name="Group 12"/>
          <p:cNvGrpSpPr/>
          <p:nvPr/>
        </p:nvGrpSpPr>
        <p:grpSpPr>
          <a:xfrm>
            <a:off x="457200" y="0"/>
            <a:ext cx="8686799" cy="6858000"/>
            <a:chOff x="457200" y="0"/>
            <a:chExt cx="8686799" cy="6858000"/>
          </a:xfrm>
        </p:grpSpPr>
        <p:pic>
          <p:nvPicPr>
            <p:cNvPr id="9"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200" y="5965503"/>
              <a:ext cx="838200" cy="7486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Box 7"/>
            <p:cNvSpPr txBox="1"/>
            <p:nvPr/>
          </p:nvSpPr>
          <p:spPr>
            <a:xfrm>
              <a:off x="1066800" y="6248400"/>
              <a:ext cx="1888659" cy="384721"/>
            </a:xfrm>
            <a:prstGeom prst="rect">
              <a:avLst/>
            </a:prstGeom>
            <a:noFill/>
          </p:spPr>
          <p:txBody>
            <a:bodyPr wrap="none" rtlCol="0">
              <a:spAutoFit/>
            </a:bodyPr>
            <a:lstStyle/>
            <a:p>
              <a:pPr algn="r"/>
              <a:r>
                <a:rPr lang="en-US" sz="800" dirty="0"/>
                <a:t>CLINICAL PRACTICE GUIDELINES</a:t>
              </a:r>
            </a:p>
            <a:p>
              <a:pPr algn="r"/>
              <a:r>
                <a:rPr lang="en-US" sz="1100" dirty="0"/>
                <a:t>Management of </a:t>
              </a:r>
              <a:r>
                <a:rPr lang="en-US" sz="1100" dirty="0" err="1"/>
                <a:t>Haemophilia</a:t>
              </a:r>
              <a:r>
                <a:rPr lang="en-US" sz="1100" dirty="0"/>
                <a:t> </a:t>
              </a:r>
            </a:p>
          </p:txBody>
        </p:sp>
        <p:sp>
          <p:nvSpPr>
            <p:cNvPr id="11" name="Right Triangle 10"/>
            <p:cNvSpPr/>
            <p:nvPr/>
          </p:nvSpPr>
          <p:spPr>
            <a:xfrm rot="16200000">
              <a:off x="5600700" y="3314700"/>
              <a:ext cx="5638800" cy="1447799"/>
            </a:xfrm>
            <a:prstGeom prst="rtTriangle">
              <a:avLst/>
            </a:prstGeom>
            <a:solidFill>
              <a:srgbClr val="FFCCCC"/>
            </a:solidFill>
            <a:ln>
              <a:solidFill>
                <a:srgbClr val="FFCC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Triangle 11"/>
            <p:cNvSpPr/>
            <p:nvPr/>
          </p:nvSpPr>
          <p:spPr>
            <a:xfrm rot="10800000">
              <a:off x="7924799" y="0"/>
              <a:ext cx="1219199" cy="2438400"/>
            </a:xfrm>
            <a:prstGeom prst="rtTriangle">
              <a:avLst/>
            </a:prstGeom>
            <a:solidFill>
              <a:srgbClr val="FF7C80"/>
            </a:solidFill>
            <a:ln>
              <a:solidFill>
                <a:srgbClr val="FF7C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 name="TextBox 3">
            <a:extLst>
              <a:ext uri="{FF2B5EF4-FFF2-40B4-BE49-F238E27FC236}">
                <a16:creationId xmlns:a16="http://schemas.microsoft.com/office/drawing/2014/main" id="{1A128EF7-8683-46AE-8648-F71F561BFFB1}"/>
              </a:ext>
            </a:extLst>
          </p:cNvPr>
          <p:cNvSpPr txBox="1"/>
          <p:nvPr/>
        </p:nvSpPr>
        <p:spPr>
          <a:xfrm>
            <a:off x="914400" y="5410200"/>
            <a:ext cx="7772402" cy="307777"/>
          </a:xfrm>
          <a:prstGeom prst="rect">
            <a:avLst/>
          </a:prstGeom>
          <a:noFill/>
        </p:spPr>
        <p:txBody>
          <a:bodyPr wrap="square" rtlCol="0">
            <a:spAutoFit/>
          </a:bodyPr>
          <a:lstStyle/>
          <a:p>
            <a:r>
              <a:rPr lang="en-US" sz="1400" dirty="0"/>
              <a:t>38. De Kleijn P, et al..</a:t>
            </a:r>
            <a:r>
              <a:rPr lang="en-US" sz="1400" dirty="0" err="1"/>
              <a:t>Haemophilia</a:t>
            </a:r>
            <a:r>
              <a:rPr lang="en-US" sz="1400" dirty="0"/>
              <a:t>. 2011;17(6):971-978</a:t>
            </a:r>
          </a:p>
        </p:txBody>
      </p:sp>
      <p:sp>
        <p:nvSpPr>
          <p:cNvPr id="5" name="Slide Number Placeholder 4">
            <a:extLst>
              <a:ext uri="{FF2B5EF4-FFF2-40B4-BE49-F238E27FC236}">
                <a16:creationId xmlns:a16="http://schemas.microsoft.com/office/drawing/2014/main" id="{A05C6183-154D-46F1-815B-10B3A2839483}"/>
              </a:ext>
            </a:extLst>
          </p:cNvPr>
          <p:cNvSpPr>
            <a:spLocks noGrp="1"/>
          </p:cNvSpPr>
          <p:nvPr>
            <p:ph type="sldNum" sz="quarter" idx="12"/>
          </p:nvPr>
        </p:nvSpPr>
        <p:spPr/>
        <p:txBody>
          <a:bodyPr/>
          <a:lstStyle/>
          <a:p>
            <a:fld id="{EE15E224-55DF-43CC-81CF-D017DC1DE51C}" type="slidenum">
              <a:rPr lang="en-US" smtClean="0"/>
              <a:t>14</a:t>
            </a:fld>
            <a:endParaRPr lang="en-US"/>
          </a:p>
        </p:txBody>
      </p:sp>
    </p:spTree>
    <p:extLst>
      <p:ext uri="{BB962C8B-B14F-4D97-AF65-F5344CB8AC3E}">
        <p14:creationId xmlns:p14="http://schemas.microsoft.com/office/powerpoint/2010/main" val="6151768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 y="5117"/>
            <a:ext cx="8229600" cy="1143000"/>
          </a:xfrm>
        </p:spPr>
        <p:txBody>
          <a:bodyPr/>
          <a:lstStyle/>
          <a:p>
            <a:r>
              <a:rPr lang="en-MY" b="1" dirty="0"/>
              <a:t>Weight Management</a:t>
            </a:r>
            <a:endParaRPr lang="en-US" b="1" baseline="-25000" dirty="0"/>
          </a:p>
        </p:txBody>
      </p:sp>
      <p:sp>
        <p:nvSpPr>
          <p:cNvPr id="3" name="Content Placeholder 2"/>
          <p:cNvSpPr>
            <a:spLocks noGrp="1"/>
          </p:cNvSpPr>
          <p:nvPr>
            <p:ph idx="1"/>
          </p:nvPr>
        </p:nvSpPr>
        <p:spPr>
          <a:xfrm>
            <a:off x="380998" y="1298091"/>
            <a:ext cx="8039101" cy="4525963"/>
          </a:xfrm>
        </p:spPr>
        <p:txBody>
          <a:bodyPr>
            <a:normAutofit fontScale="85000" lnSpcReduction="10000"/>
          </a:bodyPr>
          <a:lstStyle/>
          <a:p>
            <a:r>
              <a:rPr lang="en-MY" sz="3300" dirty="0"/>
              <a:t>Body Mass Index (BMI) and body weight can increase due to lack of physical  activity. In adults,  normal BMI is 18 - 23 kg/m</a:t>
            </a:r>
            <a:r>
              <a:rPr lang="en-MY" sz="3300" baseline="30000" dirty="0"/>
              <a:t>2</a:t>
            </a:r>
            <a:r>
              <a:rPr lang="en-MY" sz="3300" dirty="0"/>
              <a:t>, overweight when BMI &gt;23 - 29.9 kg/m</a:t>
            </a:r>
            <a:r>
              <a:rPr lang="en-MY" sz="3300" baseline="30000" dirty="0"/>
              <a:t>2</a:t>
            </a:r>
            <a:r>
              <a:rPr lang="en-MY" sz="3300" dirty="0"/>
              <a:t> and obesity if BMI &gt;30 kg/m</a:t>
            </a:r>
            <a:r>
              <a:rPr lang="en-MY" sz="3300" baseline="30000" dirty="0"/>
              <a:t>2</a:t>
            </a:r>
            <a:r>
              <a:rPr lang="en-MY" sz="3300" dirty="0"/>
              <a:t>.</a:t>
            </a:r>
          </a:p>
          <a:p>
            <a:r>
              <a:rPr lang="en-MY" sz="3300" dirty="0"/>
              <a:t>In children, overweight and obesity varies according to age. A high BMI has been associated with:</a:t>
            </a:r>
            <a:r>
              <a:rPr lang="en-MY" sz="3300" baseline="30000" dirty="0"/>
              <a:t>2</a:t>
            </a:r>
            <a:endParaRPr lang="en-MY" sz="3300" dirty="0"/>
          </a:p>
          <a:p>
            <a:pPr marL="714375" indent="-350838">
              <a:buFont typeface="Courier New" panose="02070309020205020404" pitchFamily="49" charset="0"/>
              <a:buChar char="o"/>
            </a:pPr>
            <a:r>
              <a:rPr lang="en-MY" sz="2800" dirty="0"/>
              <a:t>significant limitation in ROM of the joints </a:t>
            </a:r>
          </a:p>
          <a:p>
            <a:pPr marL="714375" indent="-350838">
              <a:buFont typeface="Courier New" panose="02070309020205020404" pitchFamily="49" charset="0"/>
              <a:buChar char="o"/>
            </a:pPr>
            <a:r>
              <a:rPr lang="en-MY" sz="2800" dirty="0"/>
              <a:t>increased arthropathic pain and risk of developing target joints </a:t>
            </a:r>
          </a:p>
          <a:p>
            <a:pPr marL="714375" indent="-350838">
              <a:buFont typeface="Courier New" panose="02070309020205020404" pitchFamily="49" charset="0"/>
              <a:buChar char="o"/>
            </a:pPr>
            <a:r>
              <a:rPr lang="en-MY" sz="2800" dirty="0"/>
              <a:t>increased  risk  of  cardiovascular  diseases  which  may  further damage arthropathic joints</a:t>
            </a:r>
          </a:p>
          <a:p>
            <a:endParaRPr lang="en-US" dirty="0"/>
          </a:p>
        </p:txBody>
      </p:sp>
      <p:grpSp>
        <p:nvGrpSpPr>
          <p:cNvPr id="13" name="Group 12"/>
          <p:cNvGrpSpPr/>
          <p:nvPr/>
        </p:nvGrpSpPr>
        <p:grpSpPr>
          <a:xfrm>
            <a:off x="457200" y="0"/>
            <a:ext cx="8686799" cy="6858000"/>
            <a:chOff x="457200" y="0"/>
            <a:chExt cx="8686799" cy="6858000"/>
          </a:xfrm>
        </p:grpSpPr>
        <p:pic>
          <p:nvPicPr>
            <p:cNvPr id="9"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200" y="5965503"/>
              <a:ext cx="838200" cy="7486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Box 7"/>
            <p:cNvSpPr txBox="1"/>
            <p:nvPr/>
          </p:nvSpPr>
          <p:spPr>
            <a:xfrm>
              <a:off x="1066800" y="6248400"/>
              <a:ext cx="1888659" cy="384721"/>
            </a:xfrm>
            <a:prstGeom prst="rect">
              <a:avLst/>
            </a:prstGeom>
            <a:noFill/>
          </p:spPr>
          <p:txBody>
            <a:bodyPr wrap="none" rtlCol="0">
              <a:spAutoFit/>
            </a:bodyPr>
            <a:lstStyle/>
            <a:p>
              <a:pPr algn="r"/>
              <a:r>
                <a:rPr lang="en-US" sz="800" dirty="0"/>
                <a:t>CLINICAL PRACTICE GUIDELINES</a:t>
              </a:r>
            </a:p>
            <a:p>
              <a:pPr algn="r"/>
              <a:r>
                <a:rPr lang="en-US" sz="1100" dirty="0"/>
                <a:t>Management of </a:t>
              </a:r>
              <a:r>
                <a:rPr lang="en-US" sz="1100" dirty="0" err="1"/>
                <a:t>Haemophilia</a:t>
              </a:r>
              <a:r>
                <a:rPr lang="en-US" sz="1100" dirty="0"/>
                <a:t> </a:t>
              </a:r>
            </a:p>
          </p:txBody>
        </p:sp>
        <p:sp>
          <p:nvSpPr>
            <p:cNvPr id="11" name="Right Triangle 10"/>
            <p:cNvSpPr/>
            <p:nvPr/>
          </p:nvSpPr>
          <p:spPr>
            <a:xfrm rot="16200000">
              <a:off x="5600700" y="3314700"/>
              <a:ext cx="5638800" cy="1447799"/>
            </a:xfrm>
            <a:prstGeom prst="rtTriangle">
              <a:avLst/>
            </a:prstGeom>
            <a:solidFill>
              <a:srgbClr val="FFCCCC"/>
            </a:solidFill>
            <a:ln>
              <a:solidFill>
                <a:srgbClr val="FFCC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Triangle 11"/>
            <p:cNvSpPr/>
            <p:nvPr/>
          </p:nvSpPr>
          <p:spPr>
            <a:xfrm rot="10800000">
              <a:off x="7924799" y="0"/>
              <a:ext cx="1219199" cy="2438400"/>
            </a:xfrm>
            <a:prstGeom prst="rtTriangle">
              <a:avLst/>
            </a:prstGeom>
            <a:solidFill>
              <a:srgbClr val="FF7C80"/>
            </a:solidFill>
            <a:ln>
              <a:solidFill>
                <a:srgbClr val="FF7C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 name="Slide Number Placeholder 3">
            <a:extLst>
              <a:ext uri="{FF2B5EF4-FFF2-40B4-BE49-F238E27FC236}">
                <a16:creationId xmlns:a16="http://schemas.microsoft.com/office/drawing/2014/main" id="{9FFB5097-50D9-4341-917F-C8E333577B93}"/>
              </a:ext>
            </a:extLst>
          </p:cNvPr>
          <p:cNvSpPr>
            <a:spLocks noGrp="1"/>
          </p:cNvSpPr>
          <p:nvPr>
            <p:ph type="sldNum" sz="quarter" idx="12"/>
          </p:nvPr>
        </p:nvSpPr>
        <p:spPr/>
        <p:txBody>
          <a:bodyPr/>
          <a:lstStyle/>
          <a:p>
            <a:fld id="{EE15E224-55DF-43CC-81CF-D017DC1DE51C}" type="slidenum">
              <a:rPr lang="en-US" smtClean="0"/>
              <a:t>15</a:t>
            </a:fld>
            <a:endParaRPr lang="en-US"/>
          </a:p>
        </p:txBody>
      </p:sp>
    </p:spTree>
    <p:extLst>
      <p:ext uri="{BB962C8B-B14F-4D97-AF65-F5344CB8AC3E}">
        <p14:creationId xmlns:p14="http://schemas.microsoft.com/office/powerpoint/2010/main" val="30021050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1800" y="15081"/>
            <a:ext cx="8229600" cy="1143000"/>
          </a:xfrm>
        </p:spPr>
        <p:txBody>
          <a:bodyPr/>
          <a:lstStyle/>
          <a:p>
            <a:r>
              <a:rPr lang="en-MY" b="1" dirty="0"/>
              <a:t>Weight Management</a:t>
            </a:r>
            <a:r>
              <a:rPr lang="en-MY" b="1" baseline="-25000" dirty="0"/>
              <a:t>2</a:t>
            </a:r>
            <a:endParaRPr lang="en-US" dirty="0"/>
          </a:p>
        </p:txBody>
      </p:sp>
      <p:sp>
        <p:nvSpPr>
          <p:cNvPr id="3" name="Content Placeholder 2"/>
          <p:cNvSpPr>
            <a:spLocks noGrp="1"/>
          </p:cNvSpPr>
          <p:nvPr>
            <p:ph idx="1"/>
          </p:nvPr>
        </p:nvSpPr>
        <p:spPr/>
        <p:txBody>
          <a:bodyPr/>
          <a:lstStyle/>
          <a:p>
            <a:r>
              <a:rPr lang="en-MY" dirty="0"/>
              <a:t>Regular  physical  activity  should  be  advised.  The  physiotherapist should advise PWH on modification in daily physical activities if there are restrictive functional limitations.</a:t>
            </a:r>
            <a:r>
              <a:rPr lang="en-MY" baseline="30000" dirty="0"/>
              <a:t>2</a:t>
            </a:r>
            <a:endParaRPr lang="en-MY" dirty="0"/>
          </a:p>
          <a:p>
            <a:endParaRPr lang="en-MY" sz="2000" dirty="0"/>
          </a:p>
          <a:p>
            <a:r>
              <a:rPr lang="en-MY" dirty="0"/>
              <a:t>This should be accompanied by a proper calorie restricted diet by a dietitian.</a:t>
            </a:r>
          </a:p>
          <a:p>
            <a:endParaRPr lang="en-US" dirty="0"/>
          </a:p>
        </p:txBody>
      </p:sp>
      <p:grpSp>
        <p:nvGrpSpPr>
          <p:cNvPr id="13" name="Group 12"/>
          <p:cNvGrpSpPr/>
          <p:nvPr/>
        </p:nvGrpSpPr>
        <p:grpSpPr>
          <a:xfrm>
            <a:off x="457200" y="0"/>
            <a:ext cx="8686799" cy="6858000"/>
            <a:chOff x="457200" y="0"/>
            <a:chExt cx="8686799" cy="6858000"/>
          </a:xfrm>
        </p:grpSpPr>
        <p:pic>
          <p:nvPicPr>
            <p:cNvPr id="9"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200" y="5965503"/>
              <a:ext cx="838200" cy="7486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Box 7"/>
            <p:cNvSpPr txBox="1"/>
            <p:nvPr/>
          </p:nvSpPr>
          <p:spPr>
            <a:xfrm>
              <a:off x="1066800" y="6248400"/>
              <a:ext cx="1888659" cy="384721"/>
            </a:xfrm>
            <a:prstGeom prst="rect">
              <a:avLst/>
            </a:prstGeom>
            <a:noFill/>
          </p:spPr>
          <p:txBody>
            <a:bodyPr wrap="none" rtlCol="0">
              <a:spAutoFit/>
            </a:bodyPr>
            <a:lstStyle/>
            <a:p>
              <a:pPr algn="r"/>
              <a:r>
                <a:rPr lang="en-US" sz="800" dirty="0"/>
                <a:t>CLINICAL PRACTICE GUIDELINES</a:t>
              </a:r>
            </a:p>
            <a:p>
              <a:pPr algn="r"/>
              <a:r>
                <a:rPr lang="en-US" sz="1100" dirty="0"/>
                <a:t>Management of </a:t>
              </a:r>
              <a:r>
                <a:rPr lang="en-US" sz="1100" dirty="0" err="1"/>
                <a:t>Haemophilia</a:t>
              </a:r>
              <a:r>
                <a:rPr lang="en-US" sz="1100" dirty="0"/>
                <a:t> </a:t>
              </a:r>
            </a:p>
          </p:txBody>
        </p:sp>
        <p:sp>
          <p:nvSpPr>
            <p:cNvPr id="11" name="Right Triangle 10"/>
            <p:cNvSpPr/>
            <p:nvPr/>
          </p:nvSpPr>
          <p:spPr>
            <a:xfrm rot="16200000">
              <a:off x="5600700" y="3314700"/>
              <a:ext cx="5638800" cy="1447799"/>
            </a:xfrm>
            <a:prstGeom prst="rtTriangle">
              <a:avLst/>
            </a:prstGeom>
            <a:solidFill>
              <a:srgbClr val="FFCCCC"/>
            </a:solidFill>
            <a:ln>
              <a:solidFill>
                <a:srgbClr val="FFCC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Triangle 11"/>
            <p:cNvSpPr/>
            <p:nvPr/>
          </p:nvSpPr>
          <p:spPr>
            <a:xfrm rot="10800000">
              <a:off x="7924799" y="0"/>
              <a:ext cx="1219199" cy="2438400"/>
            </a:xfrm>
            <a:prstGeom prst="rtTriangle">
              <a:avLst/>
            </a:prstGeom>
            <a:solidFill>
              <a:srgbClr val="FF7C80"/>
            </a:solidFill>
            <a:ln>
              <a:solidFill>
                <a:srgbClr val="FF7C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 name="Slide Number Placeholder 3">
            <a:extLst>
              <a:ext uri="{FF2B5EF4-FFF2-40B4-BE49-F238E27FC236}">
                <a16:creationId xmlns:a16="http://schemas.microsoft.com/office/drawing/2014/main" id="{B14A9072-B8EA-4F48-B969-6E42B12C1FA3}"/>
              </a:ext>
            </a:extLst>
          </p:cNvPr>
          <p:cNvSpPr>
            <a:spLocks noGrp="1"/>
          </p:cNvSpPr>
          <p:nvPr>
            <p:ph type="sldNum" sz="quarter" idx="12"/>
          </p:nvPr>
        </p:nvSpPr>
        <p:spPr/>
        <p:txBody>
          <a:bodyPr/>
          <a:lstStyle/>
          <a:p>
            <a:fld id="{EE15E224-55DF-43CC-81CF-D017DC1DE51C}" type="slidenum">
              <a:rPr lang="en-US" smtClean="0"/>
              <a:t>16</a:t>
            </a:fld>
            <a:endParaRPr lang="en-US"/>
          </a:p>
        </p:txBody>
      </p:sp>
    </p:spTree>
    <p:extLst>
      <p:ext uri="{BB962C8B-B14F-4D97-AF65-F5344CB8AC3E}">
        <p14:creationId xmlns:p14="http://schemas.microsoft.com/office/powerpoint/2010/main" val="22151673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805"/>
            <a:ext cx="8229600" cy="1143000"/>
          </a:xfrm>
        </p:spPr>
        <p:txBody>
          <a:bodyPr/>
          <a:lstStyle/>
          <a:p>
            <a:r>
              <a:rPr lang="en-US" b="1" dirty="0"/>
              <a:t>Take Home Messages </a:t>
            </a:r>
          </a:p>
        </p:txBody>
      </p:sp>
      <p:grpSp>
        <p:nvGrpSpPr>
          <p:cNvPr id="13" name="Group 12"/>
          <p:cNvGrpSpPr/>
          <p:nvPr/>
        </p:nvGrpSpPr>
        <p:grpSpPr>
          <a:xfrm>
            <a:off x="457200" y="0"/>
            <a:ext cx="8686799" cy="6858000"/>
            <a:chOff x="457200" y="0"/>
            <a:chExt cx="8686799" cy="6858000"/>
          </a:xfrm>
        </p:grpSpPr>
        <p:pic>
          <p:nvPicPr>
            <p:cNvPr id="9"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200" y="5965503"/>
              <a:ext cx="838200" cy="7486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Box 7"/>
            <p:cNvSpPr txBox="1"/>
            <p:nvPr/>
          </p:nvSpPr>
          <p:spPr>
            <a:xfrm>
              <a:off x="1066800" y="6248400"/>
              <a:ext cx="1888659" cy="384721"/>
            </a:xfrm>
            <a:prstGeom prst="rect">
              <a:avLst/>
            </a:prstGeom>
            <a:noFill/>
          </p:spPr>
          <p:txBody>
            <a:bodyPr wrap="none" rtlCol="0">
              <a:spAutoFit/>
            </a:bodyPr>
            <a:lstStyle/>
            <a:p>
              <a:pPr algn="r"/>
              <a:r>
                <a:rPr lang="en-US" sz="800" dirty="0"/>
                <a:t>CLINICAL PRACTICE GUIDELINES</a:t>
              </a:r>
            </a:p>
            <a:p>
              <a:pPr algn="r"/>
              <a:r>
                <a:rPr lang="en-US" sz="1100" dirty="0"/>
                <a:t>Management of </a:t>
              </a:r>
              <a:r>
                <a:rPr lang="en-US" sz="1100" dirty="0" err="1"/>
                <a:t>Haemophilia</a:t>
              </a:r>
              <a:r>
                <a:rPr lang="en-US" sz="1100" dirty="0"/>
                <a:t> </a:t>
              </a:r>
            </a:p>
          </p:txBody>
        </p:sp>
        <p:sp>
          <p:nvSpPr>
            <p:cNvPr id="11" name="Right Triangle 10"/>
            <p:cNvSpPr/>
            <p:nvPr/>
          </p:nvSpPr>
          <p:spPr>
            <a:xfrm rot="16200000">
              <a:off x="5600700" y="3314700"/>
              <a:ext cx="5638800" cy="1447799"/>
            </a:xfrm>
            <a:prstGeom prst="rtTriangle">
              <a:avLst/>
            </a:prstGeom>
            <a:solidFill>
              <a:srgbClr val="FFCCCC"/>
            </a:solidFill>
            <a:ln>
              <a:solidFill>
                <a:srgbClr val="FFCC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Triangle 11"/>
            <p:cNvSpPr/>
            <p:nvPr/>
          </p:nvSpPr>
          <p:spPr>
            <a:xfrm rot="10800000">
              <a:off x="7924799" y="0"/>
              <a:ext cx="1219199" cy="2438400"/>
            </a:xfrm>
            <a:prstGeom prst="rtTriangle">
              <a:avLst/>
            </a:prstGeom>
            <a:solidFill>
              <a:srgbClr val="FF7C80"/>
            </a:solidFill>
            <a:ln>
              <a:solidFill>
                <a:srgbClr val="FF7C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4" name="Picture 3">
            <a:extLst>
              <a:ext uri="{FF2B5EF4-FFF2-40B4-BE49-F238E27FC236}">
                <a16:creationId xmlns:a16="http://schemas.microsoft.com/office/drawing/2014/main" id="{962E7776-021C-4738-BA9A-13C54C1F6156}"/>
              </a:ext>
            </a:extLst>
          </p:cNvPr>
          <p:cNvPicPr>
            <a:picLocks noChangeAspect="1"/>
          </p:cNvPicPr>
          <p:nvPr/>
        </p:nvPicPr>
        <p:blipFill>
          <a:blip r:embed="rId3"/>
          <a:stretch>
            <a:fillRect/>
          </a:stretch>
        </p:blipFill>
        <p:spPr>
          <a:xfrm>
            <a:off x="457200" y="1594902"/>
            <a:ext cx="8229600" cy="1707712"/>
          </a:xfrm>
          <a:prstGeom prst="rect">
            <a:avLst/>
          </a:prstGeom>
        </p:spPr>
      </p:pic>
      <p:pic>
        <p:nvPicPr>
          <p:cNvPr id="5" name="Picture 4">
            <a:extLst>
              <a:ext uri="{FF2B5EF4-FFF2-40B4-BE49-F238E27FC236}">
                <a16:creationId xmlns:a16="http://schemas.microsoft.com/office/drawing/2014/main" id="{9B059C31-1241-4D87-8772-83442F8A571A}"/>
              </a:ext>
            </a:extLst>
          </p:cNvPr>
          <p:cNvPicPr>
            <a:picLocks noChangeAspect="1"/>
          </p:cNvPicPr>
          <p:nvPr/>
        </p:nvPicPr>
        <p:blipFill>
          <a:blip r:embed="rId4"/>
          <a:stretch>
            <a:fillRect/>
          </a:stretch>
        </p:blipFill>
        <p:spPr>
          <a:xfrm>
            <a:off x="457200" y="3477562"/>
            <a:ext cx="8229600" cy="1676358"/>
          </a:xfrm>
          <a:prstGeom prst="rect">
            <a:avLst/>
          </a:prstGeom>
        </p:spPr>
      </p:pic>
      <p:sp>
        <p:nvSpPr>
          <p:cNvPr id="3" name="Slide Number Placeholder 2">
            <a:extLst>
              <a:ext uri="{FF2B5EF4-FFF2-40B4-BE49-F238E27FC236}">
                <a16:creationId xmlns:a16="http://schemas.microsoft.com/office/drawing/2014/main" id="{761FF63E-0704-4DCA-9A56-8D75FA353D79}"/>
              </a:ext>
            </a:extLst>
          </p:cNvPr>
          <p:cNvSpPr>
            <a:spLocks noGrp="1"/>
          </p:cNvSpPr>
          <p:nvPr>
            <p:ph type="sldNum" sz="quarter" idx="12"/>
          </p:nvPr>
        </p:nvSpPr>
        <p:spPr/>
        <p:txBody>
          <a:bodyPr/>
          <a:lstStyle/>
          <a:p>
            <a:fld id="{EE15E224-55DF-43CC-81CF-D017DC1DE51C}" type="slidenum">
              <a:rPr lang="en-US" smtClean="0"/>
              <a:t>17</a:t>
            </a:fld>
            <a:endParaRPr lang="en-US"/>
          </a:p>
        </p:txBody>
      </p:sp>
    </p:spTree>
    <p:extLst>
      <p:ext uri="{BB962C8B-B14F-4D97-AF65-F5344CB8AC3E}">
        <p14:creationId xmlns:p14="http://schemas.microsoft.com/office/powerpoint/2010/main" val="7018140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lowchart: Manual Input 3"/>
          <p:cNvSpPr/>
          <p:nvPr/>
        </p:nvSpPr>
        <p:spPr>
          <a:xfrm rot="10800000">
            <a:off x="-9236" y="0"/>
            <a:ext cx="9153236" cy="4800600"/>
          </a:xfrm>
          <a:prstGeom prst="flowChartManualInput">
            <a:avLst/>
          </a:prstGeom>
          <a:solidFill>
            <a:srgbClr val="FFCCCC"/>
          </a:solidFill>
          <a:ln>
            <a:solidFill>
              <a:srgbClr val="FFCC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le 5"/>
          <p:cNvSpPr>
            <a:spLocks noGrp="1"/>
          </p:cNvSpPr>
          <p:nvPr>
            <p:ph type="ctrTitle"/>
          </p:nvPr>
        </p:nvSpPr>
        <p:spPr/>
        <p:txBody>
          <a:bodyPr>
            <a:noAutofit/>
          </a:bodyPr>
          <a:lstStyle/>
          <a:p>
            <a:r>
              <a:rPr lang="en-US" sz="9600" b="1" dirty="0"/>
              <a:t>THANK YOU</a:t>
            </a:r>
          </a:p>
        </p:txBody>
      </p:sp>
      <p:sp>
        <p:nvSpPr>
          <p:cNvPr id="5" name="Right Triangle 4"/>
          <p:cNvSpPr/>
          <p:nvPr/>
        </p:nvSpPr>
        <p:spPr>
          <a:xfrm>
            <a:off x="-9236" y="0"/>
            <a:ext cx="2904836" cy="6858000"/>
          </a:xfrm>
          <a:prstGeom prst="rtTriangle">
            <a:avLst/>
          </a:prstGeom>
          <a:solidFill>
            <a:srgbClr val="FF7C80"/>
          </a:solidFill>
          <a:ln>
            <a:solidFill>
              <a:srgbClr val="FF7C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676900" y="5884499"/>
            <a:ext cx="838200" cy="7486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extBox 8"/>
          <p:cNvSpPr txBox="1"/>
          <p:nvPr/>
        </p:nvSpPr>
        <p:spPr>
          <a:xfrm>
            <a:off x="6286500" y="6167396"/>
            <a:ext cx="1888659" cy="384721"/>
          </a:xfrm>
          <a:prstGeom prst="rect">
            <a:avLst/>
          </a:prstGeom>
          <a:noFill/>
        </p:spPr>
        <p:txBody>
          <a:bodyPr wrap="none" rtlCol="0">
            <a:spAutoFit/>
          </a:bodyPr>
          <a:lstStyle/>
          <a:p>
            <a:pPr algn="r"/>
            <a:r>
              <a:rPr lang="en-US" sz="800" dirty="0"/>
              <a:t>CLINICAL PRACTICE GUIDELINES</a:t>
            </a:r>
          </a:p>
          <a:p>
            <a:pPr algn="r"/>
            <a:r>
              <a:rPr lang="en-US" sz="1100" dirty="0"/>
              <a:t>Management of </a:t>
            </a:r>
            <a:r>
              <a:rPr lang="en-US" sz="1100" dirty="0" err="1"/>
              <a:t>Haemophilia</a:t>
            </a:r>
            <a:r>
              <a:rPr lang="en-US" sz="1100" dirty="0"/>
              <a:t> </a:t>
            </a:r>
          </a:p>
        </p:txBody>
      </p:sp>
      <p:sp>
        <p:nvSpPr>
          <p:cNvPr id="2" name="Slide Number Placeholder 1">
            <a:extLst>
              <a:ext uri="{FF2B5EF4-FFF2-40B4-BE49-F238E27FC236}">
                <a16:creationId xmlns:a16="http://schemas.microsoft.com/office/drawing/2014/main" id="{8F982C90-9188-4568-B7FD-0F2C6AFE38B1}"/>
              </a:ext>
            </a:extLst>
          </p:cNvPr>
          <p:cNvSpPr>
            <a:spLocks noGrp="1"/>
          </p:cNvSpPr>
          <p:nvPr>
            <p:ph type="sldNum" sz="quarter" idx="12"/>
          </p:nvPr>
        </p:nvSpPr>
        <p:spPr/>
        <p:txBody>
          <a:bodyPr/>
          <a:lstStyle/>
          <a:p>
            <a:fld id="{EE15E224-55DF-43CC-81CF-D017DC1DE51C}" type="slidenum">
              <a:rPr lang="en-US" smtClean="0"/>
              <a:t>18</a:t>
            </a:fld>
            <a:endParaRPr lang="en-US"/>
          </a:p>
        </p:txBody>
      </p:sp>
    </p:spTree>
    <p:extLst>
      <p:ext uri="{BB962C8B-B14F-4D97-AF65-F5344CB8AC3E}">
        <p14:creationId xmlns:p14="http://schemas.microsoft.com/office/powerpoint/2010/main" val="17231942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588"/>
            <a:ext cx="8229600" cy="1143000"/>
          </a:xfrm>
        </p:spPr>
        <p:txBody>
          <a:bodyPr/>
          <a:lstStyle/>
          <a:p>
            <a:r>
              <a:rPr lang="en-US" b="1" dirty="0"/>
              <a:t>Learning Objectives</a:t>
            </a:r>
          </a:p>
        </p:txBody>
      </p:sp>
      <p:sp>
        <p:nvSpPr>
          <p:cNvPr id="3" name="Content Placeholder 2"/>
          <p:cNvSpPr>
            <a:spLocks noGrp="1"/>
          </p:cNvSpPr>
          <p:nvPr>
            <p:ph idx="1"/>
          </p:nvPr>
        </p:nvSpPr>
        <p:spPr/>
        <p:txBody>
          <a:bodyPr/>
          <a:lstStyle/>
          <a:p>
            <a:r>
              <a:rPr lang="en-US" dirty="0"/>
              <a:t>To learn about rehabilitation for PWH during acute or sub-acute bleeds and those with chronic arthropathy for functional recovery</a:t>
            </a:r>
          </a:p>
          <a:p>
            <a:r>
              <a:rPr lang="en-US" dirty="0"/>
              <a:t>To learn about first air measure in acute and sub-acute bleed in PWH</a:t>
            </a:r>
          </a:p>
        </p:txBody>
      </p:sp>
      <p:grpSp>
        <p:nvGrpSpPr>
          <p:cNvPr id="13" name="Group 12"/>
          <p:cNvGrpSpPr/>
          <p:nvPr/>
        </p:nvGrpSpPr>
        <p:grpSpPr>
          <a:xfrm>
            <a:off x="457200" y="0"/>
            <a:ext cx="8686799" cy="6858000"/>
            <a:chOff x="457200" y="0"/>
            <a:chExt cx="8686799" cy="6858000"/>
          </a:xfrm>
        </p:grpSpPr>
        <p:pic>
          <p:nvPicPr>
            <p:cNvPr id="9"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200" y="5965503"/>
              <a:ext cx="838200" cy="7486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Box 7"/>
            <p:cNvSpPr txBox="1"/>
            <p:nvPr/>
          </p:nvSpPr>
          <p:spPr>
            <a:xfrm>
              <a:off x="1066800" y="6248400"/>
              <a:ext cx="1888659" cy="384721"/>
            </a:xfrm>
            <a:prstGeom prst="rect">
              <a:avLst/>
            </a:prstGeom>
            <a:noFill/>
          </p:spPr>
          <p:txBody>
            <a:bodyPr wrap="none" rtlCol="0">
              <a:spAutoFit/>
            </a:bodyPr>
            <a:lstStyle/>
            <a:p>
              <a:pPr algn="r"/>
              <a:r>
                <a:rPr lang="en-US" sz="800" dirty="0"/>
                <a:t>CLINICAL PRACTICE GUIDELINES</a:t>
              </a:r>
            </a:p>
            <a:p>
              <a:pPr algn="r"/>
              <a:r>
                <a:rPr lang="en-US" sz="1100" dirty="0"/>
                <a:t>Management of </a:t>
              </a:r>
              <a:r>
                <a:rPr lang="en-US" sz="1100" dirty="0" err="1"/>
                <a:t>Haemophilia</a:t>
              </a:r>
              <a:r>
                <a:rPr lang="en-US" sz="1100" dirty="0"/>
                <a:t> </a:t>
              </a:r>
            </a:p>
          </p:txBody>
        </p:sp>
        <p:sp>
          <p:nvSpPr>
            <p:cNvPr id="11" name="Right Triangle 10"/>
            <p:cNvSpPr/>
            <p:nvPr/>
          </p:nvSpPr>
          <p:spPr>
            <a:xfrm rot="16200000">
              <a:off x="5600700" y="3314700"/>
              <a:ext cx="5638800" cy="1447799"/>
            </a:xfrm>
            <a:prstGeom prst="rtTriangle">
              <a:avLst/>
            </a:prstGeom>
            <a:solidFill>
              <a:srgbClr val="FFCCCC"/>
            </a:solidFill>
            <a:ln>
              <a:solidFill>
                <a:srgbClr val="FFCC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Triangle 11"/>
            <p:cNvSpPr/>
            <p:nvPr/>
          </p:nvSpPr>
          <p:spPr>
            <a:xfrm rot="10800000">
              <a:off x="7924799" y="0"/>
              <a:ext cx="1219199" cy="2438400"/>
            </a:xfrm>
            <a:prstGeom prst="rtTriangle">
              <a:avLst/>
            </a:prstGeom>
            <a:solidFill>
              <a:srgbClr val="FF7C80"/>
            </a:solidFill>
            <a:ln>
              <a:solidFill>
                <a:srgbClr val="FF7C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 name="Slide Number Placeholder 3">
            <a:extLst>
              <a:ext uri="{FF2B5EF4-FFF2-40B4-BE49-F238E27FC236}">
                <a16:creationId xmlns:a16="http://schemas.microsoft.com/office/drawing/2014/main" id="{B69046AC-A689-4B2E-8954-6BA0A5D6A292}"/>
              </a:ext>
            </a:extLst>
          </p:cNvPr>
          <p:cNvSpPr>
            <a:spLocks noGrp="1"/>
          </p:cNvSpPr>
          <p:nvPr>
            <p:ph type="sldNum" sz="quarter" idx="12"/>
          </p:nvPr>
        </p:nvSpPr>
        <p:spPr/>
        <p:txBody>
          <a:bodyPr/>
          <a:lstStyle/>
          <a:p>
            <a:fld id="{EE15E224-55DF-43CC-81CF-D017DC1DE51C}" type="slidenum">
              <a:rPr lang="en-US" smtClean="0"/>
              <a:t>2</a:t>
            </a:fld>
            <a:endParaRPr lang="en-US"/>
          </a:p>
        </p:txBody>
      </p:sp>
    </p:spTree>
    <p:extLst>
      <p:ext uri="{BB962C8B-B14F-4D97-AF65-F5344CB8AC3E}">
        <p14:creationId xmlns:p14="http://schemas.microsoft.com/office/powerpoint/2010/main" val="40555946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081"/>
            <a:ext cx="8229600" cy="829940"/>
          </a:xfrm>
        </p:spPr>
        <p:txBody>
          <a:bodyPr/>
          <a:lstStyle/>
          <a:p>
            <a:r>
              <a:rPr lang="en-MY" b="1" dirty="0"/>
              <a:t>Introduction</a:t>
            </a:r>
            <a:endParaRPr lang="en-US" dirty="0"/>
          </a:p>
        </p:txBody>
      </p:sp>
      <p:sp>
        <p:nvSpPr>
          <p:cNvPr id="3" name="Content Placeholder 2"/>
          <p:cNvSpPr>
            <a:spLocks noGrp="1"/>
          </p:cNvSpPr>
          <p:nvPr>
            <p:ph idx="1"/>
          </p:nvPr>
        </p:nvSpPr>
        <p:spPr>
          <a:xfrm>
            <a:off x="762002" y="907573"/>
            <a:ext cx="7467597" cy="4525963"/>
          </a:xfrm>
        </p:spPr>
        <p:txBody>
          <a:bodyPr>
            <a:normAutofit fontScale="85000" lnSpcReduction="10000"/>
          </a:bodyPr>
          <a:lstStyle/>
          <a:p>
            <a:r>
              <a:rPr lang="en-MY" dirty="0"/>
              <a:t>Rehabilitation, and  strengthening  exercises,  important to improve  joint  health  status,  Range of Motion  and  reduce pain  score  compared  with  no intervention in haemophilia.</a:t>
            </a:r>
            <a:r>
              <a:rPr lang="en-MY" baseline="30000" dirty="0"/>
              <a:t>29-30 </a:t>
            </a:r>
          </a:p>
          <a:p>
            <a:r>
              <a:rPr lang="en-MY" dirty="0"/>
              <a:t>No adverse effects e.g. bleeding have  been  reported  as  a  result  of  any  of  these  exercises.</a:t>
            </a:r>
            <a:r>
              <a:rPr lang="en-MY" baseline="30000" dirty="0"/>
              <a:t>29 </a:t>
            </a:r>
          </a:p>
          <a:p>
            <a:r>
              <a:rPr lang="en-MY" dirty="0"/>
              <a:t>Participation in physical activity, exercise and sports lead to physical and psychological benefits as well as supporting emotional and social well-being of PWH.</a:t>
            </a:r>
            <a:r>
              <a:rPr lang="en-MY" baseline="30000" dirty="0"/>
              <a:t>31</a:t>
            </a:r>
          </a:p>
          <a:p>
            <a:endParaRPr lang="en-US" dirty="0"/>
          </a:p>
        </p:txBody>
      </p:sp>
      <p:grpSp>
        <p:nvGrpSpPr>
          <p:cNvPr id="13" name="Group 12"/>
          <p:cNvGrpSpPr/>
          <p:nvPr/>
        </p:nvGrpSpPr>
        <p:grpSpPr>
          <a:xfrm>
            <a:off x="457200" y="15081"/>
            <a:ext cx="8686799" cy="6858000"/>
            <a:chOff x="457200" y="0"/>
            <a:chExt cx="8686799" cy="6858000"/>
          </a:xfrm>
        </p:grpSpPr>
        <p:pic>
          <p:nvPicPr>
            <p:cNvPr id="9"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200" y="5965503"/>
              <a:ext cx="838200" cy="7486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Right Triangle 10"/>
            <p:cNvSpPr/>
            <p:nvPr/>
          </p:nvSpPr>
          <p:spPr>
            <a:xfrm rot="16200000">
              <a:off x="5600700" y="3314700"/>
              <a:ext cx="5638800" cy="1447799"/>
            </a:xfrm>
            <a:prstGeom prst="rtTriangle">
              <a:avLst/>
            </a:prstGeom>
            <a:solidFill>
              <a:srgbClr val="FFCCCC"/>
            </a:solidFill>
            <a:ln>
              <a:solidFill>
                <a:srgbClr val="FFCC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1066800" y="6248400"/>
              <a:ext cx="1888659" cy="384721"/>
            </a:xfrm>
            <a:prstGeom prst="rect">
              <a:avLst/>
            </a:prstGeom>
            <a:noFill/>
          </p:spPr>
          <p:txBody>
            <a:bodyPr wrap="none" rtlCol="0">
              <a:spAutoFit/>
            </a:bodyPr>
            <a:lstStyle/>
            <a:p>
              <a:pPr algn="r"/>
              <a:r>
                <a:rPr lang="en-US" sz="800" dirty="0"/>
                <a:t>CLINICAL PRACTICE GUIDELINES</a:t>
              </a:r>
            </a:p>
            <a:p>
              <a:pPr algn="r"/>
              <a:r>
                <a:rPr lang="en-US" sz="1100" dirty="0"/>
                <a:t>Management of </a:t>
              </a:r>
              <a:r>
                <a:rPr lang="en-US" sz="1100" dirty="0" err="1"/>
                <a:t>Haemophilia</a:t>
              </a:r>
              <a:r>
                <a:rPr lang="en-US" sz="1100" dirty="0"/>
                <a:t> </a:t>
              </a:r>
            </a:p>
          </p:txBody>
        </p:sp>
        <p:sp>
          <p:nvSpPr>
            <p:cNvPr id="12" name="Right Triangle 11"/>
            <p:cNvSpPr/>
            <p:nvPr/>
          </p:nvSpPr>
          <p:spPr>
            <a:xfrm rot="10800000">
              <a:off x="7924799" y="0"/>
              <a:ext cx="1219199" cy="2438400"/>
            </a:xfrm>
            <a:prstGeom prst="rtTriangle">
              <a:avLst/>
            </a:prstGeom>
            <a:solidFill>
              <a:srgbClr val="FF7C80"/>
            </a:solidFill>
            <a:ln>
              <a:solidFill>
                <a:srgbClr val="FF7C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 name="TextBox 3">
            <a:extLst>
              <a:ext uri="{FF2B5EF4-FFF2-40B4-BE49-F238E27FC236}">
                <a16:creationId xmlns:a16="http://schemas.microsoft.com/office/drawing/2014/main" id="{4FCCD24D-4965-4711-A351-5FC8934DE104}"/>
              </a:ext>
            </a:extLst>
          </p:cNvPr>
          <p:cNvSpPr txBox="1"/>
          <p:nvPr/>
        </p:nvSpPr>
        <p:spPr>
          <a:xfrm>
            <a:off x="1143000" y="5281136"/>
            <a:ext cx="7295147" cy="738664"/>
          </a:xfrm>
          <a:prstGeom prst="rect">
            <a:avLst/>
          </a:prstGeom>
          <a:noFill/>
        </p:spPr>
        <p:txBody>
          <a:bodyPr wrap="square" rtlCol="0">
            <a:spAutoFit/>
          </a:bodyPr>
          <a:lstStyle/>
          <a:p>
            <a:pPr algn="just"/>
            <a:r>
              <a:rPr lang="en-US" sz="1400" dirty="0"/>
              <a:t>29. Strike K, et al. Cochrane Database of Systematic Reviews 2016;(12):CD011180. </a:t>
            </a:r>
          </a:p>
          <a:p>
            <a:pPr algn="just"/>
            <a:r>
              <a:rPr lang="pt-BR" sz="1400" dirty="0"/>
              <a:t>30. Schäfer GS, et al. </a:t>
            </a:r>
            <a:r>
              <a:rPr lang="en-US" sz="1400" dirty="0" err="1"/>
              <a:t>Haemophilia</a:t>
            </a:r>
            <a:r>
              <a:rPr lang="en-US" sz="1400" dirty="0"/>
              <a:t>. 2016;22(3):e119-129</a:t>
            </a:r>
          </a:p>
          <a:p>
            <a:pPr algn="just"/>
            <a:r>
              <a:rPr lang="en-US" sz="1400" dirty="0"/>
              <a:t>31. </a:t>
            </a:r>
            <a:r>
              <a:rPr lang="en-US" sz="1400" dirty="0" err="1"/>
              <a:t>Negrier</a:t>
            </a:r>
            <a:r>
              <a:rPr lang="en-US" sz="1400" dirty="0"/>
              <a:t> C, et al. </a:t>
            </a:r>
            <a:r>
              <a:rPr lang="en-US" sz="1400" dirty="0" err="1"/>
              <a:t>Haemophilia</a:t>
            </a:r>
            <a:r>
              <a:rPr lang="en-US" sz="1400" dirty="0"/>
              <a:t>. 2013;19(4):487-498</a:t>
            </a:r>
          </a:p>
        </p:txBody>
      </p:sp>
      <p:sp>
        <p:nvSpPr>
          <p:cNvPr id="5" name="Slide Number Placeholder 4">
            <a:extLst>
              <a:ext uri="{FF2B5EF4-FFF2-40B4-BE49-F238E27FC236}">
                <a16:creationId xmlns:a16="http://schemas.microsoft.com/office/drawing/2014/main" id="{881F306C-AA60-422A-88DC-B898A19A4D1F}"/>
              </a:ext>
            </a:extLst>
          </p:cNvPr>
          <p:cNvSpPr>
            <a:spLocks noGrp="1"/>
          </p:cNvSpPr>
          <p:nvPr>
            <p:ph type="sldNum" sz="quarter" idx="12"/>
          </p:nvPr>
        </p:nvSpPr>
        <p:spPr/>
        <p:txBody>
          <a:bodyPr/>
          <a:lstStyle/>
          <a:p>
            <a:fld id="{EE15E224-55DF-43CC-81CF-D017DC1DE51C}" type="slidenum">
              <a:rPr lang="en-US" smtClean="0"/>
              <a:t>3</a:t>
            </a:fld>
            <a:endParaRPr lang="en-US"/>
          </a:p>
        </p:txBody>
      </p:sp>
    </p:spTree>
    <p:extLst>
      <p:ext uri="{BB962C8B-B14F-4D97-AF65-F5344CB8AC3E}">
        <p14:creationId xmlns:p14="http://schemas.microsoft.com/office/powerpoint/2010/main" val="5765537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0116"/>
            <a:ext cx="8534400" cy="1143000"/>
          </a:xfrm>
        </p:spPr>
        <p:txBody>
          <a:bodyPr>
            <a:normAutofit fontScale="90000"/>
          </a:bodyPr>
          <a:lstStyle/>
          <a:p>
            <a:r>
              <a:rPr lang="en-MY" b="1" dirty="0"/>
              <a:t>Rehabilitation of </a:t>
            </a:r>
            <a:br>
              <a:rPr lang="en-MY" b="1" dirty="0"/>
            </a:br>
            <a:r>
              <a:rPr lang="en-MY" b="1" dirty="0"/>
              <a:t>Musculoskeletal System</a:t>
            </a:r>
            <a:endParaRPr lang="en-US" b="1" dirty="0"/>
          </a:p>
        </p:txBody>
      </p:sp>
      <p:sp>
        <p:nvSpPr>
          <p:cNvPr id="3" name="Content Placeholder 2"/>
          <p:cNvSpPr>
            <a:spLocks noGrp="1"/>
          </p:cNvSpPr>
          <p:nvPr>
            <p:ph idx="1"/>
          </p:nvPr>
        </p:nvSpPr>
        <p:spPr>
          <a:xfrm>
            <a:off x="480237" y="1460660"/>
            <a:ext cx="7467597" cy="4025740"/>
          </a:xfrm>
        </p:spPr>
        <p:txBody>
          <a:bodyPr>
            <a:normAutofit fontScale="92500" lnSpcReduction="10000"/>
          </a:bodyPr>
          <a:lstStyle/>
          <a:p>
            <a:r>
              <a:rPr lang="en-MY" sz="3000" dirty="0"/>
              <a:t>Physiotherapists play an important role in the management  of  both  acute  and  sub-acute  bleeds,  chronic  synovitis, chronic  arthropathy  and  other  musculoskeletal  pathology  in  PWH.</a:t>
            </a:r>
          </a:p>
          <a:p>
            <a:r>
              <a:rPr lang="en-MY" sz="3000" dirty="0"/>
              <a:t>Post-bleed  rehabilitation  include  PRICE  and  exercise programmes for restoration of pre-morbid status, minimisation of re-bleed risk and prevention of secondary musculoskeletal complications.</a:t>
            </a:r>
            <a:r>
              <a:rPr lang="en-MY" sz="3000" baseline="30000" dirty="0"/>
              <a:t>2</a:t>
            </a:r>
          </a:p>
          <a:p>
            <a:endParaRPr lang="en-US" dirty="0"/>
          </a:p>
        </p:txBody>
      </p:sp>
      <p:grpSp>
        <p:nvGrpSpPr>
          <p:cNvPr id="13" name="Group 12"/>
          <p:cNvGrpSpPr/>
          <p:nvPr/>
        </p:nvGrpSpPr>
        <p:grpSpPr>
          <a:xfrm>
            <a:off x="457200" y="0"/>
            <a:ext cx="8686799" cy="6858000"/>
            <a:chOff x="457200" y="0"/>
            <a:chExt cx="8686799" cy="6858000"/>
          </a:xfrm>
        </p:grpSpPr>
        <p:pic>
          <p:nvPicPr>
            <p:cNvPr id="9"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200" y="5965503"/>
              <a:ext cx="838200" cy="7486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Box 7"/>
            <p:cNvSpPr txBox="1"/>
            <p:nvPr/>
          </p:nvSpPr>
          <p:spPr>
            <a:xfrm>
              <a:off x="1066800" y="6248400"/>
              <a:ext cx="1888659" cy="384721"/>
            </a:xfrm>
            <a:prstGeom prst="rect">
              <a:avLst/>
            </a:prstGeom>
            <a:noFill/>
          </p:spPr>
          <p:txBody>
            <a:bodyPr wrap="none" rtlCol="0">
              <a:spAutoFit/>
            </a:bodyPr>
            <a:lstStyle/>
            <a:p>
              <a:pPr algn="r"/>
              <a:r>
                <a:rPr lang="en-US" sz="800" dirty="0"/>
                <a:t>CLINICAL PRACTICE GUIDELINES</a:t>
              </a:r>
            </a:p>
            <a:p>
              <a:pPr algn="r"/>
              <a:r>
                <a:rPr lang="en-US" sz="1100" dirty="0"/>
                <a:t>Management of </a:t>
              </a:r>
              <a:r>
                <a:rPr lang="en-US" sz="1100" dirty="0" err="1"/>
                <a:t>Haemophilia</a:t>
              </a:r>
              <a:r>
                <a:rPr lang="en-US" sz="1100" dirty="0"/>
                <a:t> </a:t>
              </a:r>
            </a:p>
          </p:txBody>
        </p:sp>
        <p:sp>
          <p:nvSpPr>
            <p:cNvPr id="11" name="Right Triangle 10"/>
            <p:cNvSpPr/>
            <p:nvPr/>
          </p:nvSpPr>
          <p:spPr>
            <a:xfrm rot="16200000">
              <a:off x="5600700" y="3314700"/>
              <a:ext cx="5638800" cy="1447799"/>
            </a:xfrm>
            <a:prstGeom prst="rtTriangle">
              <a:avLst/>
            </a:prstGeom>
            <a:solidFill>
              <a:srgbClr val="FFCCCC"/>
            </a:solidFill>
            <a:ln>
              <a:solidFill>
                <a:srgbClr val="FFCC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Triangle 11"/>
            <p:cNvSpPr/>
            <p:nvPr/>
          </p:nvSpPr>
          <p:spPr>
            <a:xfrm rot="10800000">
              <a:off x="7924799" y="0"/>
              <a:ext cx="1219199" cy="2438400"/>
            </a:xfrm>
            <a:prstGeom prst="rtTriangle">
              <a:avLst/>
            </a:prstGeom>
            <a:solidFill>
              <a:srgbClr val="FF7C80"/>
            </a:solidFill>
            <a:ln>
              <a:solidFill>
                <a:srgbClr val="FF7C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 name="TextBox 3">
            <a:extLst>
              <a:ext uri="{FF2B5EF4-FFF2-40B4-BE49-F238E27FC236}">
                <a16:creationId xmlns:a16="http://schemas.microsoft.com/office/drawing/2014/main" id="{590678FB-B183-4DC7-A454-6FE956BC568C}"/>
              </a:ext>
            </a:extLst>
          </p:cNvPr>
          <p:cNvSpPr txBox="1"/>
          <p:nvPr/>
        </p:nvSpPr>
        <p:spPr>
          <a:xfrm>
            <a:off x="586564" y="5410200"/>
            <a:ext cx="7643035" cy="800219"/>
          </a:xfrm>
          <a:prstGeom prst="rect">
            <a:avLst/>
          </a:prstGeom>
          <a:noFill/>
        </p:spPr>
        <p:txBody>
          <a:bodyPr wrap="square" rtlCol="0">
            <a:spAutoFit/>
          </a:bodyPr>
          <a:lstStyle/>
          <a:p>
            <a:r>
              <a:rPr lang="en-US" sz="1400" dirty="0"/>
              <a:t>     2. World Federation of </a:t>
            </a:r>
            <a:r>
              <a:rPr lang="en-US" sz="1400" dirty="0" err="1"/>
              <a:t>Haemophilia</a:t>
            </a:r>
            <a:r>
              <a:rPr lang="en-US" sz="1400" dirty="0"/>
              <a:t>. Guidelines for the Management of </a:t>
            </a:r>
            <a:r>
              <a:rPr lang="en-US" sz="1400" dirty="0" err="1"/>
              <a:t>Haemophilia</a:t>
            </a:r>
            <a:r>
              <a:rPr lang="en-US" sz="1400" dirty="0"/>
              <a:t> (2nd edition ). </a:t>
            </a:r>
          </a:p>
          <a:p>
            <a:r>
              <a:rPr lang="en-US" sz="1400" dirty="0"/>
              <a:t>         Montréal: Blackwell Publishing Ltd; 2012</a:t>
            </a:r>
          </a:p>
          <a:p>
            <a:endParaRPr lang="en-US" dirty="0"/>
          </a:p>
        </p:txBody>
      </p:sp>
      <p:sp>
        <p:nvSpPr>
          <p:cNvPr id="5" name="Slide Number Placeholder 4">
            <a:extLst>
              <a:ext uri="{FF2B5EF4-FFF2-40B4-BE49-F238E27FC236}">
                <a16:creationId xmlns:a16="http://schemas.microsoft.com/office/drawing/2014/main" id="{EC01858E-27A6-46A2-9048-81DDFEC2E7BB}"/>
              </a:ext>
            </a:extLst>
          </p:cNvPr>
          <p:cNvSpPr>
            <a:spLocks noGrp="1"/>
          </p:cNvSpPr>
          <p:nvPr>
            <p:ph type="sldNum" sz="quarter" idx="12"/>
          </p:nvPr>
        </p:nvSpPr>
        <p:spPr/>
        <p:txBody>
          <a:bodyPr/>
          <a:lstStyle/>
          <a:p>
            <a:fld id="{EE15E224-55DF-43CC-81CF-D017DC1DE51C}" type="slidenum">
              <a:rPr lang="en-US" smtClean="0"/>
              <a:t>4</a:t>
            </a:fld>
            <a:endParaRPr lang="en-US"/>
          </a:p>
        </p:txBody>
      </p:sp>
    </p:spTree>
    <p:extLst>
      <p:ext uri="{BB962C8B-B14F-4D97-AF65-F5344CB8AC3E}">
        <p14:creationId xmlns:p14="http://schemas.microsoft.com/office/powerpoint/2010/main" val="17115384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51618"/>
            <a:ext cx="8229600" cy="1143000"/>
          </a:xfrm>
        </p:spPr>
        <p:txBody>
          <a:bodyPr>
            <a:normAutofit fontScale="90000"/>
          </a:bodyPr>
          <a:lstStyle/>
          <a:p>
            <a:r>
              <a:rPr lang="en-MY" b="1" dirty="0"/>
              <a:t>Acute Joint Bleeding Episodes in PWH</a:t>
            </a:r>
            <a:endParaRPr lang="en-US" b="1" dirty="0"/>
          </a:p>
        </p:txBody>
      </p:sp>
      <p:sp>
        <p:nvSpPr>
          <p:cNvPr id="3" name="Content Placeholder 2"/>
          <p:cNvSpPr>
            <a:spLocks noGrp="1"/>
          </p:cNvSpPr>
          <p:nvPr>
            <p:ph idx="1"/>
          </p:nvPr>
        </p:nvSpPr>
        <p:spPr>
          <a:xfrm>
            <a:off x="457200" y="1341437"/>
            <a:ext cx="7467597" cy="4525963"/>
          </a:xfrm>
        </p:spPr>
        <p:txBody>
          <a:bodyPr>
            <a:normAutofit fontScale="92500" lnSpcReduction="20000"/>
          </a:bodyPr>
          <a:lstStyle/>
          <a:p>
            <a:r>
              <a:rPr lang="en-MY" dirty="0"/>
              <a:t>Rehabilitation must be stressed as an active part in the management of acute joint bleeding episodes in PWH.</a:t>
            </a:r>
            <a:r>
              <a:rPr lang="en-MY" baseline="30000" dirty="0"/>
              <a:t>2</a:t>
            </a:r>
            <a:endParaRPr lang="en-MY" dirty="0"/>
          </a:p>
          <a:p>
            <a:r>
              <a:rPr lang="en-MY" dirty="0"/>
              <a:t>PWH  should  be  encouraged  to  change  the  position  of  the affected joint from a position of comfort to a position of function as soon as the pain and swelling begin to subside. </a:t>
            </a:r>
          </a:p>
          <a:p>
            <a:r>
              <a:rPr lang="en-MY" dirty="0"/>
              <a:t>The gentle passive  movement  will  gradually  decrease  the  flexion  of  the joint and strive for complete extension.</a:t>
            </a:r>
          </a:p>
          <a:p>
            <a:endParaRPr lang="en-US" dirty="0"/>
          </a:p>
        </p:txBody>
      </p:sp>
      <p:grpSp>
        <p:nvGrpSpPr>
          <p:cNvPr id="13" name="Group 12"/>
          <p:cNvGrpSpPr/>
          <p:nvPr/>
        </p:nvGrpSpPr>
        <p:grpSpPr>
          <a:xfrm>
            <a:off x="457200" y="0"/>
            <a:ext cx="8686799" cy="6858000"/>
            <a:chOff x="457200" y="0"/>
            <a:chExt cx="8686799" cy="6858000"/>
          </a:xfrm>
        </p:grpSpPr>
        <p:pic>
          <p:nvPicPr>
            <p:cNvPr id="9"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200" y="5965503"/>
              <a:ext cx="838200" cy="7486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Box 7"/>
            <p:cNvSpPr txBox="1"/>
            <p:nvPr/>
          </p:nvSpPr>
          <p:spPr>
            <a:xfrm>
              <a:off x="1066800" y="6248400"/>
              <a:ext cx="1888659" cy="384721"/>
            </a:xfrm>
            <a:prstGeom prst="rect">
              <a:avLst/>
            </a:prstGeom>
            <a:noFill/>
          </p:spPr>
          <p:txBody>
            <a:bodyPr wrap="none" rtlCol="0">
              <a:spAutoFit/>
            </a:bodyPr>
            <a:lstStyle/>
            <a:p>
              <a:pPr algn="r"/>
              <a:r>
                <a:rPr lang="en-US" sz="800" dirty="0"/>
                <a:t>CLINICAL PRACTICE GUIDELINES</a:t>
              </a:r>
            </a:p>
            <a:p>
              <a:pPr algn="r"/>
              <a:r>
                <a:rPr lang="en-US" sz="1100" dirty="0"/>
                <a:t>Management of </a:t>
              </a:r>
              <a:r>
                <a:rPr lang="en-US" sz="1100" dirty="0" err="1"/>
                <a:t>Haemophilia</a:t>
              </a:r>
              <a:r>
                <a:rPr lang="en-US" sz="1100" dirty="0"/>
                <a:t> </a:t>
              </a:r>
            </a:p>
          </p:txBody>
        </p:sp>
        <p:sp>
          <p:nvSpPr>
            <p:cNvPr id="11" name="Right Triangle 10"/>
            <p:cNvSpPr/>
            <p:nvPr/>
          </p:nvSpPr>
          <p:spPr>
            <a:xfrm rot="16200000">
              <a:off x="5600700" y="3314700"/>
              <a:ext cx="5638800" cy="1447799"/>
            </a:xfrm>
            <a:prstGeom prst="rtTriangle">
              <a:avLst/>
            </a:prstGeom>
            <a:solidFill>
              <a:srgbClr val="FFCCCC"/>
            </a:solidFill>
            <a:ln>
              <a:solidFill>
                <a:srgbClr val="FFCC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Triangle 11"/>
            <p:cNvSpPr/>
            <p:nvPr/>
          </p:nvSpPr>
          <p:spPr>
            <a:xfrm rot="10800000">
              <a:off x="7924799" y="0"/>
              <a:ext cx="1219199" cy="2438400"/>
            </a:xfrm>
            <a:prstGeom prst="rtTriangle">
              <a:avLst/>
            </a:prstGeom>
            <a:solidFill>
              <a:srgbClr val="FF7C80"/>
            </a:solidFill>
            <a:ln>
              <a:solidFill>
                <a:srgbClr val="FF7C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 name="Slide Number Placeholder 3">
            <a:extLst>
              <a:ext uri="{FF2B5EF4-FFF2-40B4-BE49-F238E27FC236}">
                <a16:creationId xmlns:a16="http://schemas.microsoft.com/office/drawing/2014/main" id="{F7EFD8AA-B801-40DF-84D9-E243795C7E25}"/>
              </a:ext>
            </a:extLst>
          </p:cNvPr>
          <p:cNvSpPr>
            <a:spLocks noGrp="1"/>
          </p:cNvSpPr>
          <p:nvPr>
            <p:ph type="sldNum" sz="quarter" idx="12"/>
          </p:nvPr>
        </p:nvSpPr>
        <p:spPr/>
        <p:txBody>
          <a:bodyPr/>
          <a:lstStyle/>
          <a:p>
            <a:fld id="{EE15E224-55DF-43CC-81CF-D017DC1DE51C}" type="slidenum">
              <a:rPr lang="en-US" smtClean="0"/>
              <a:t>5</a:t>
            </a:fld>
            <a:endParaRPr lang="en-US"/>
          </a:p>
        </p:txBody>
      </p:sp>
    </p:spTree>
    <p:extLst>
      <p:ext uri="{BB962C8B-B14F-4D97-AF65-F5344CB8AC3E}">
        <p14:creationId xmlns:p14="http://schemas.microsoft.com/office/powerpoint/2010/main" val="4764897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7650" y="228600"/>
            <a:ext cx="7772400" cy="1143000"/>
          </a:xfrm>
        </p:spPr>
        <p:txBody>
          <a:bodyPr>
            <a:normAutofit fontScale="90000"/>
          </a:bodyPr>
          <a:lstStyle/>
          <a:p>
            <a:r>
              <a:rPr lang="en-MY" b="1" dirty="0"/>
              <a:t>Acute joint bleeding episodes</a:t>
            </a:r>
            <a:br>
              <a:rPr lang="en-MY" b="1" dirty="0"/>
            </a:br>
            <a:r>
              <a:rPr lang="en-MY" b="1" dirty="0"/>
              <a:t> in PWH</a:t>
            </a:r>
            <a:r>
              <a:rPr lang="en-MY" sz="2200" b="1" dirty="0"/>
              <a:t>-2</a:t>
            </a:r>
            <a:endParaRPr lang="en-US" sz="2200" b="1" dirty="0"/>
          </a:p>
        </p:txBody>
      </p:sp>
      <p:sp>
        <p:nvSpPr>
          <p:cNvPr id="3" name="Content Placeholder 2"/>
          <p:cNvSpPr>
            <a:spLocks noGrp="1"/>
          </p:cNvSpPr>
          <p:nvPr>
            <p:ph idx="1"/>
          </p:nvPr>
        </p:nvSpPr>
        <p:spPr>
          <a:xfrm>
            <a:off x="190500" y="1439540"/>
            <a:ext cx="7886700" cy="4525963"/>
          </a:xfrm>
        </p:spPr>
        <p:txBody>
          <a:bodyPr>
            <a:normAutofit fontScale="77500" lnSpcReduction="20000"/>
          </a:bodyPr>
          <a:lstStyle/>
          <a:p>
            <a:r>
              <a:rPr lang="en-MY" dirty="0"/>
              <a:t>Active  movement  should  be  done  as  much  as  possible  with muscle  contractions  to  minimise  muscle  atrophy  and  prevent chronic loss of joint motion.</a:t>
            </a:r>
          </a:p>
          <a:p>
            <a:r>
              <a:rPr lang="en-MY" dirty="0"/>
              <a:t>Active exercises and proprioceptive training should be continued until  complete  pre-bleed  joint range of movement (ROM) and functioning are restored and signs of acute synovitis resolve.</a:t>
            </a:r>
          </a:p>
          <a:p>
            <a:r>
              <a:rPr lang="en-MY" dirty="0"/>
              <a:t>If  exercises  progress  cautiously,  factor  replacement  is  not necessarily required before the exercises.</a:t>
            </a:r>
          </a:p>
          <a:p>
            <a:r>
              <a:rPr lang="en-MY" dirty="0"/>
              <a:t>For PWH with significant musculoskeletal dysfunction, weight-bearing activities  that  promote  development  and  maintenance  of  good  bone density (e.g. weight training, walking and hiking) should be encouraged.</a:t>
            </a:r>
          </a:p>
          <a:p>
            <a:endParaRPr lang="en-US" dirty="0"/>
          </a:p>
        </p:txBody>
      </p:sp>
      <p:grpSp>
        <p:nvGrpSpPr>
          <p:cNvPr id="13" name="Group 12"/>
          <p:cNvGrpSpPr/>
          <p:nvPr/>
        </p:nvGrpSpPr>
        <p:grpSpPr>
          <a:xfrm>
            <a:off x="457200" y="0"/>
            <a:ext cx="8686799" cy="6858000"/>
            <a:chOff x="457200" y="0"/>
            <a:chExt cx="8686799" cy="6858000"/>
          </a:xfrm>
        </p:grpSpPr>
        <p:pic>
          <p:nvPicPr>
            <p:cNvPr id="9"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200" y="5965503"/>
              <a:ext cx="838200" cy="7486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Box 7"/>
            <p:cNvSpPr txBox="1"/>
            <p:nvPr/>
          </p:nvSpPr>
          <p:spPr>
            <a:xfrm>
              <a:off x="1066800" y="6248400"/>
              <a:ext cx="1888659" cy="384721"/>
            </a:xfrm>
            <a:prstGeom prst="rect">
              <a:avLst/>
            </a:prstGeom>
            <a:noFill/>
          </p:spPr>
          <p:txBody>
            <a:bodyPr wrap="none" rtlCol="0">
              <a:spAutoFit/>
            </a:bodyPr>
            <a:lstStyle/>
            <a:p>
              <a:pPr algn="r"/>
              <a:r>
                <a:rPr lang="en-US" sz="800" dirty="0"/>
                <a:t>CLINICAL PRACTICE GUIDELINES</a:t>
              </a:r>
            </a:p>
            <a:p>
              <a:pPr algn="r"/>
              <a:r>
                <a:rPr lang="en-US" sz="1100" dirty="0"/>
                <a:t>Management of </a:t>
              </a:r>
              <a:r>
                <a:rPr lang="en-US" sz="1100" dirty="0" err="1"/>
                <a:t>Haemophilia</a:t>
              </a:r>
              <a:r>
                <a:rPr lang="en-US" sz="1100" dirty="0"/>
                <a:t> </a:t>
              </a:r>
            </a:p>
          </p:txBody>
        </p:sp>
        <p:sp>
          <p:nvSpPr>
            <p:cNvPr id="11" name="Right Triangle 10"/>
            <p:cNvSpPr/>
            <p:nvPr/>
          </p:nvSpPr>
          <p:spPr>
            <a:xfrm rot="16200000">
              <a:off x="5600700" y="3314700"/>
              <a:ext cx="5638800" cy="1447799"/>
            </a:xfrm>
            <a:prstGeom prst="rtTriangle">
              <a:avLst/>
            </a:prstGeom>
            <a:solidFill>
              <a:srgbClr val="FFCCCC"/>
            </a:solidFill>
            <a:ln>
              <a:solidFill>
                <a:srgbClr val="FFCC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Triangle 11"/>
            <p:cNvSpPr/>
            <p:nvPr/>
          </p:nvSpPr>
          <p:spPr>
            <a:xfrm rot="10800000">
              <a:off x="7924799" y="0"/>
              <a:ext cx="1219199" cy="2438400"/>
            </a:xfrm>
            <a:prstGeom prst="rtTriangle">
              <a:avLst/>
            </a:prstGeom>
            <a:solidFill>
              <a:srgbClr val="FF7C80"/>
            </a:solidFill>
            <a:ln>
              <a:solidFill>
                <a:srgbClr val="FF7C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 name="Slide Number Placeholder 3">
            <a:extLst>
              <a:ext uri="{FF2B5EF4-FFF2-40B4-BE49-F238E27FC236}">
                <a16:creationId xmlns:a16="http://schemas.microsoft.com/office/drawing/2014/main" id="{1E8FDFEF-6DE5-434A-81CA-2AB3CED8286A}"/>
              </a:ext>
            </a:extLst>
          </p:cNvPr>
          <p:cNvSpPr>
            <a:spLocks noGrp="1"/>
          </p:cNvSpPr>
          <p:nvPr>
            <p:ph type="sldNum" sz="quarter" idx="12"/>
          </p:nvPr>
        </p:nvSpPr>
        <p:spPr/>
        <p:txBody>
          <a:bodyPr/>
          <a:lstStyle/>
          <a:p>
            <a:fld id="{EE15E224-55DF-43CC-81CF-D017DC1DE51C}" type="slidenum">
              <a:rPr lang="en-US" smtClean="0"/>
              <a:t>6</a:t>
            </a:fld>
            <a:endParaRPr lang="en-US"/>
          </a:p>
        </p:txBody>
      </p:sp>
    </p:spTree>
    <p:extLst>
      <p:ext uri="{BB962C8B-B14F-4D97-AF65-F5344CB8AC3E}">
        <p14:creationId xmlns:p14="http://schemas.microsoft.com/office/powerpoint/2010/main" val="23367971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MY" b="1" dirty="0"/>
              <a:t>Manual Therapy</a:t>
            </a:r>
            <a:endParaRPr lang="en-US" b="1" dirty="0"/>
          </a:p>
        </p:txBody>
      </p:sp>
      <p:sp>
        <p:nvSpPr>
          <p:cNvPr id="3" name="Content Placeholder 2"/>
          <p:cNvSpPr>
            <a:spLocks noGrp="1"/>
          </p:cNvSpPr>
          <p:nvPr>
            <p:ph idx="1"/>
          </p:nvPr>
        </p:nvSpPr>
        <p:spPr/>
        <p:txBody>
          <a:bodyPr/>
          <a:lstStyle/>
          <a:p>
            <a:r>
              <a:rPr lang="en-MY" dirty="0"/>
              <a:t>Manual therapy treatment using ankle joint traction, passive stretching, proprioceptive training, isometric exercise and active counter-resistance exercise  significantly  improves  gastrocnemius  muscle  circumference and  reduces  ankle  pain  compared  with  educational  session  and     no intervention in haemophilia.</a:t>
            </a:r>
          </a:p>
          <a:p>
            <a:pPr marL="0" indent="0">
              <a:buNone/>
            </a:pPr>
            <a:endParaRPr lang="en-US" dirty="0"/>
          </a:p>
        </p:txBody>
      </p:sp>
      <p:grpSp>
        <p:nvGrpSpPr>
          <p:cNvPr id="13" name="Group 12"/>
          <p:cNvGrpSpPr/>
          <p:nvPr/>
        </p:nvGrpSpPr>
        <p:grpSpPr>
          <a:xfrm>
            <a:off x="457200" y="0"/>
            <a:ext cx="8686799" cy="6858000"/>
            <a:chOff x="457200" y="0"/>
            <a:chExt cx="8686799" cy="6858000"/>
          </a:xfrm>
        </p:grpSpPr>
        <p:pic>
          <p:nvPicPr>
            <p:cNvPr id="9"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200" y="5965503"/>
              <a:ext cx="838200" cy="7486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Box 7"/>
            <p:cNvSpPr txBox="1"/>
            <p:nvPr/>
          </p:nvSpPr>
          <p:spPr>
            <a:xfrm>
              <a:off x="1066800" y="6248400"/>
              <a:ext cx="1888659" cy="384721"/>
            </a:xfrm>
            <a:prstGeom prst="rect">
              <a:avLst/>
            </a:prstGeom>
            <a:noFill/>
          </p:spPr>
          <p:txBody>
            <a:bodyPr wrap="none" rtlCol="0">
              <a:spAutoFit/>
            </a:bodyPr>
            <a:lstStyle/>
            <a:p>
              <a:pPr algn="r"/>
              <a:r>
                <a:rPr lang="en-US" sz="800" dirty="0"/>
                <a:t>CLINICAL PRACTICE GUIDELINES</a:t>
              </a:r>
            </a:p>
            <a:p>
              <a:pPr algn="r"/>
              <a:r>
                <a:rPr lang="en-US" sz="1100" dirty="0"/>
                <a:t>Management of </a:t>
              </a:r>
              <a:r>
                <a:rPr lang="en-US" sz="1100" dirty="0" err="1"/>
                <a:t>Haemophilia</a:t>
              </a:r>
              <a:r>
                <a:rPr lang="en-US" sz="1100" dirty="0"/>
                <a:t> </a:t>
              </a:r>
            </a:p>
          </p:txBody>
        </p:sp>
        <p:sp>
          <p:nvSpPr>
            <p:cNvPr id="11" name="Right Triangle 10"/>
            <p:cNvSpPr/>
            <p:nvPr/>
          </p:nvSpPr>
          <p:spPr>
            <a:xfrm rot="16200000">
              <a:off x="5600700" y="3314700"/>
              <a:ext cx="5638800" cy="1447799"/>
            </a:xfrm>
            <a:prstGeom prst="rtTriangle">
              <a:avLst/>
            </a:prstGeom>
            <a:solidFill>
              <a:srgbClr val="FFCCCC"/>
            </a:solidFill>
            <a:ln>
              <a:solidFill>
                <a:srgbClr val="FFCC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Triangle 11"/>
            <p:cNvSpPr/>
            <p:nvPr/>
          </p:nvSpPr>
          <p:spPr>
            <a:xfrm rot="10800000">
              <a:off x="7924799" y="0"/>
              <a:ext cx="1219199" cy="2438400"/>
            </a:xfrm>
            <a:prstGeom prst="rtTriangle">
              <a:avLst/>
            </a:prstGeom>
            <a:solidFill>
              <a:srgbClr val="FF7C80"/>
            </a:solidFill>
            <a:ln>
              <a:solidFill>
                <a:srgbClr val="FF7C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 name="Slide Number Placeholder 3">
            <a:extLst>
              <a:ext uri="{FF2B5EF4-FFF2-40B4-BE49-F238E27FC236}">
                <a16:creationId xmlns:a16="http://schemas.microsoft.com/office/drawing/2014/main" id="{A8687C81-D54B-4ADC-9E5E-A64ED18AA9A4}"/>
              </a:ext>
            </a:extLst>
          </p:cNvPr>
          <p:cNvSpPr>
            <a:spLocks noGrp="1"/>
          </p:cNvSpPr>
          <p:nvPr>
            <p:ph type="sldNum" sz="quarter" idx="12"/>
          </p:nvPr>
        </p:nvSpPr>
        <p:spPr/>
        <p:txBody>
          <a:bodyPr/>
          <a:lstStyle/>
          <a:p>
            <a:fld id="{EE15E224-55DF-43CC-81CF-D017DC1DE51C}" type="slidenum">
              <a:rPr lang="en-US" smtClean="0"/>
              <a:t>7</a:t>
            </a:fld>
            <a:endParaRPr lang="en-US"/>
          </a:p>
        </p:txBody>
      </p:sp>
    </p:spTree>
    <p:extLst>
      <p:ext uri="{BB962C8B-B14F-4D97-AF65-F5344CB8AC3E}">
        <p14:creationId xmlns:p14="http://schemas.microsoft.com/office/powerpoint/2010/main" val="9273519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805"/>
            <a:ext cx="8229600" cy="1143000"/>
          </a:xfrm>
        </p:spPr>
        <p:txBody>
          <a:bodyPr>
            <a:normAutofit/>
          </a:bodyPr>
          <a:lstStyle/>
          <a:p>
            <a:r>
              <a:rPr lang="en-MY" b="1" dirty="0"/>
              <a:t>Fracture</a:t>
            </a:r>
            <a:endParaRPr lang="en-US" b="1" dirty="0"/>
          </a:p>
        </p:txBody>
      </p:sp>
      <p:sp>
        <p:nvSpPr>
          <p:cNvPr id="3" name="Content Placeholder 2"/>
          <p:cNvSpPr>
            <a:spLocks noGrp="1"/>
          </p:cNvSpPr>
          <p:nvPr>
            <p:ph idx="1"/>
          </p:nvPr>
        </p:nvSpPr>
        <p:spPr>
          <a:xfrm>
            <a:off x="457200" y="1084403"/>
            <a:ext cx="8229600" cy="4525963"/>
          </a:xfrm>
        </p:spPr>
        <p:txBody>
          <a:bodyPr/>
          <a:lstStyle/>
          <a:p>
            <a:r>
              <a:rPr lang="en-MY" dirty="0"/>
              <a:t>Prolonged immobilisation after fracture in PWH can lead to limited ROM. Physiotherapy should be started once the fracture is stabilised to restore:</a:t>
            </a:r>
            <a:r>
              <a:rPr lang="en-MY" baseline="30000" dirty="0"/>
              <a:t>4</a:t>
            </a:r>
          </a:p>
          <a:p>
            <a:pPr marL="801688" lvl="2" indent="-438150">
              <a:buFont typeface="Courier New" panose="02070309020205020404" pitchFamily="49" charset="0"/>
              <a:buChar char="o"/>
            </a:pPr>
            <a:r>
              <a:rPr lang="en-MY" sz="2800" dirty="0"/>
              <a:t>ROM</a:t>
            </a:r>
          </a:p>
          <a:p>
            <a:pPr marL="801688" lvl="2" indent="-438150">
              <a:buFont typeface="Courier New" panose="02070309020205020404" pitchFamily="49" charset="0"/>
              <a:buChar char="o"/>
            </a:pPr>
            <a:r>
              <a:rPr lang="en-MY" sz="2800" dirty="0"/>
              <a:t>muscle strength </a:t>
            </a:r>
          </a:p>
          <a:p>
            <a:pPr marL="801688" lvl="2" indent="-438150">
              <a:buFont typeface="Courier New" panose="02070309020205020404" pitchFamily="49" charset="0"/>
              <a:buChar char="o"/>
            </a:pPr>
            <a:r>
              <a:rPr lang="en-MY" sz="2800" dirty="0"/>
              <a:t>function</a:t>
            </a:r>
          </a:p>
          <a:p>
            <a:endParaRPr lang="en-US" dirty="0"/>
          </a:p>
        </p:txBody>
      </p:sp>
      <p:grpSp>
        <p:nvGrpSpPr>
          <p:cNvPr id="13" name="Group 12"/>
          <p:cNvGrpSpPr/>
          <p:nvPr/>
        </p:nvGrpSpPr>
        <p:grpSpPr>
          <a:xfrm>
            <a:off x="457200" y="0"/>
            <a:ext cx="8686799" cy="6858000"/>
            <a:chOff x="457200" y="0"/>
            <a:chExt cx="8686799" cy="6858000"/>
          </a:xfrm>
        </p:grpSpPr>
        <p:pic>
          <p:nvPicPr>
            <p:cNvPr id="9"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200" y="5965503"/>
              <a:ext cx="838200" cy="7486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Box 7"/>
            <p:cNvSpPr txBox="1"/>
            <p:nvPr/>
          </p:nvSpPr>
          <p:spPr>
            <a:xfrm>
              <a:off x="1066800" y="6248400"/>
              <a:ext cx="1888659" cy="384721"/>
            </a:xfrm>
            <a:prstGeom prst="rect">
              <a:avLst/>
            </a:prstGeom>
            <a:noFill/>
          </p:spPr>
          <p:txBody>
            <a:bodyPr wrap="none" rtlCol="0">
              <a:spAutoFit/>
            </a:bodyPr>
            <a:lstStyle/>
            <a:p>
              <a:pPr algn="r"/>
              <a:r>
                <a:rPr lang="en-US" sz="800" dirty="0"/>
                <a:t>CLINICAL PRACTICE GUIDELINES</a:t>
              </a:r>
            </a:p>
            <a:p>
              <a:pPr algn="r"/>
              <a:r>
                <a:rPr lang="en-US" sz="1100" dirty="0"/>
                <a:t>Management of </a:t>
              </a:r>
              <a:r>
                <a:rPr lang="en-US" sz="1100" dirty="0" err="1"/>
                <a:t>Haemophilia</a:t>
              </a:r>
              <a:r>
                <a:rPr lang="en-US" sz="1100" dirty="0"/>
                <a:t> </a:t>
              </a:r>
            </a:p>
          </p:txBody>
        </p:sp>
        <p:sp>
          <p:nvSpPr>
            <p:cNvPr id="11" name="Right Triangle 10"/>
            <p:cNvSpPr/>
            <p:nvPr/>
          </p:nvSpPr>
          <p:spPr>
            <a:xfrm rot="16200000">
              <a:off x="5600700" y="3314700"/>
              <a:ext cx="5638800" cy="1447799"/>
            </a:xfrm>
            <a:prstGeom prst="rtTriangle">
              <a:avLst/>
            </a:prstGeom>
            <a:solidFill>
              <a:srgbClr val="FFCCCC"/>
            </a:solidFill>
            <a:ln>
              <a:solidFill>
                <a:srgbClr val="FFCC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Triangle 11"/>
            <p:cNvSpPr/>
            <p:nvPr/>
          </p:nvSpPr>
          <p:spPr>
            <a:xfrm rot="10800000">
              <a:off x="7924799" y="0"/>
              <a:ext cx="1219199" cy="2438400"/>
            </a:xfrm>
            <a:prstGeom prst="rtTriangle">
              <a:avLst/>
            </a:prstGeom>
            <a:solidFill>
              <a:srgbClr val="FF7C80"/>
            </a:solidFill>
            <a:ln>
              <a:solidFill>
                <a:srgbClr val="FF7C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 name="TextBox 3">
            <a:extLst>
              <a:ext uri="{FF2B5EF4-FFF2-40B4-BE49-F238E27FC236}">
                <a16:creationId xmlns:a16="http://schemas.microsoft.com/office/drawing/2014/main" id="{BE2B996B-3BD5-411A-9134-67D30ACA42CF}"/>
              </a:ext>
            </a:extLst>
          </p:cNvPr>
          <p:cNvSpPr txBox="1"/>
          <p:nvPr/>
        </p:nvSpPr>
        <p:spPr>
          <a:xfrm>
            <a:off x="609600" y="5410199"/>
            <a:ext cx="7162800" cy="523220"/>
          </a:xfrm>
          <a:prstGeom prst="rect">
            <a:avLst/>
          </a:prstGeom>
          <a:noFill/>
        </p:spPr>
        <p:txBody>
          <a:bodyPr wrap="square" rtlCol="0">
            <a:spAutoFit/>
          </a:bodyPr>
          <a:lstStyle/>
          <a:p>
            <a:r>
              <a:rPr lang="en-US" sz="1400" dirty="0"/>
              <a:t>    10. Australian </a:t>
            </a:r>
            <a:r>
              <a:rPr lang="en-US" sz="1400" dirty="0" err="1"/>
              <a:t>Haemophilia</a:t>
            </a:r>
            <a:r>
              <a:rPr lang="en-US" sz="1400" dirty="0"/>
              <a:t> Centre Directors’ </a:t>
            </a:r>
            <a:r>
              <a:rPr lang="en-US" sz="1400" dirty="0" err="1"/>
              <a:t>Organisation’s</a:t>
            </a:r>
            <a:r>
              <a:rPr lang="en-US" sz="1400" dirty="0"/>
              <a:t>. Guidelines for the management </a:t>
            </a:r>
          </a:p>
          <a:p>
            <a:r>
              <a:rPr lang="en-US" sz="1400" dirty="0"/>
              <a:t>          of </a:t>
            </a:r>
            <a:r>
              <a:rPr lang="en-US" sz="1400" dirty="0" err="1"/>
              <a:t>haemophilia</a:t>
            </a:r>
            <a:r>
              <a:rPr lang="en-US" sz="1400" dirty="0"/>
              <a:t> in Australia. Malvern East: AHCDO; 2016</a:t>
            </a:r>
          </a:p>
        </p:txBody>
      </p:sp>
      <p:sp>
        <p:nvSpPr>
          <p:cNvPr id="5" name="Slide Number Placeholder 4">
            <a:extLst>
              <a:ext uri="{FF2B5EF4-FFF2-40B4-BE49-F238E27FC236}">
                <a16:creationId xmlns:a16="http://schemas.microsoft.com/office/drawing/2014/main" id="{AEA05EB1-F095-44D0-827C-7BA37D7AF7C4}"/>
              </a:ext>
            </a:extLst>
          </p:cNvPr>
          <p:cNvSpPr>
            <a:spLocks noGrp="1"/>
          </p:cNvSpPr>
          <p:nvPr>
            <p:ph type="sldNum" sz="quarter" idx="12"/>
          </p:nvPr>
        </p:nvSpPr>
        <p:spPr/>
        <p:txBody>
          <a:bodyPr/>
          <a:lstStyle/>
          <a:p>
            <a:fld id="{EE15E224-55DF-43CC-81CF-D017DC1DE51C}" type="slidenum">
              <a:rPr lang="en-US" smtClean="0"/>
              <a:t>8</a:t>
            </a:fld>
            <a:endParaRPr lang="en-US"/>
          </a:p>
        </p:txBody>
      </p:sp>
    </p:spTree>
    <p:extLst>
      <p:ext uri="{BB962C8B-B14F-4D97-AF65-F5344CB8AC3E}">
        <p14:creationId xmlns:p14="http://schemas.microsoft.com/office/powerpoint/2010/main" val="6510799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9100" y="289718"/>
            <a:ext cx="8001000" cy="1143000"/>
          </a:xfrm>
        </p:spPr>
        <p:txBody>
          <a:bodyPr>
            <a:normAutofit fontScale="90000"/>
          </a:bodyPr>
          <a:lstStyle/>
          <a:p>
            <a:r>
              <a:rPr lang="en-MY" b="1" dirty="0"/>
              <a:t>Protection, Rest, Ice, Compression and Elevation</a:t>
            </a:r>
            <a:r>
              <a:rPr lang="en-MY" dirty="0"/>
              <a:t> </a:t>
            </a:r>
            <a:r>
              <a:rPr lang="en-MY" b="1" dirty="0"/>
              <a:t>(PRICE)</a:t>
            </a:r>
            <a:endParaRPr lang="en-US" b="1" dirty="0"/>
          </a:p>
        </p:txBody>
      </p:sp>
      <p:sp>
        <p:nvSpPr>
          <p:cNvPr id="3" name="Content Placeholder 2"/>
          <p:cNvSpPr>
            <a:spLocks noGrp="1"/>
          </p:cNvSpPr>
          <p:nvPr>
            <p:ph idx="1"/>
          </p:nvPr>
        </p:nvSpPr>
        <p:spPr>
          <a:xfrm>
            <a:off x="457200" y="1874837"/>
            <a:ext cx="8229600" cy="4525963"/>
          </a:xfrm>
        </p:spPr>
        <p:txBody>
          <a:bodyPr/>
          <a:lstStyle/>
          <a:p>
            <a:r>
              <a:rPr lang="en-MY" dirty="0"/>
              <a:t>Protection, Rest, Ice, Compression and Elevation (PRICE) is important in pain management in haemophilia. It relieves acute  pain and decreases risk of re-bleeding.</a:t>
            </a:r>
          </a:p>
          <a:p>
            <a:endParaRPr lang="en-US" dirty="0"/>
          </a:p>
        </p:txBody>
      </p:sp>
      <p:grpSp>
        <p:nvGrpSpPr>
          <p:cNvPr id="13" name="Group 12"/>
          <p:cNvGrpSpPr/>
          <p:nvPr/>
        </p:nvGrpSpPr>
        <p:grpSpPr>
          <a:xfrm>
            <a:off x="457200" y="0"/>
            <a:ext cx="8686799" cy="6858000"/>
            <a:chOff x="457200" y="0"/>
            <a:chExt cx="8686799" cy="6858000"/>
          </a:xfrm>
        </p:grpSpPr>
        <p:pic>
          <p:nvPicPr>
            <p:cNvPr id="9"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200" y="5965503"/>
              <a:ext cx="838200" cy="7486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Box 7"/>
            <p:cNvSpPr txBox="1"/>
            <p:nvPr/>
          </p:nvSpPr>
          <p:spPr>
            <a:xfrm>
              <a:off x="1066800" y="6248400"/>
              <a:ext cx="1888659" cy="384721"/>
            </a:xfrm>
            <a:prstGeom prst="rect">
              <a:avLst/>
            </a:prstGeom>
            <a:noFill/>
          </p:spPr>
          <p:txBody>
            <a:bodyPr wrap="none" rtlCol="0">
              <a:spAutoFit/>
            </a:bodyPr>
            <a:lstStyle/>
            <a:p>
              <a:pPr algn="r"/>
              <a:r>
                <a:rPr lang="en-US" sz="800" dirty="0"/>
                <a:t>CLINICAL PRACTICE GUIDELINES</a:t>
              </a:r>
            </a:p>
            <a:p>
              <a:pPr algn="r"/>
              <a:r>
                <a:rPr lang="en-US" sz="1100" dirty="0"/>
                <a:t>Management of </a:t>
              </a:r>
              <a:r>
                <a:rPr lang="en-US" sz="1100" dirty="0" err="1"/>
                <a:t>Haemophilia</a:t>
              </a:r>
              <a:r>
                <a:rPr lang="en-US" sz="1100" dirty="0"/>
                <a:t> </a:t>
              </a:r>
            </a:p>
          </p:txBody>
        </p:sp>
        <p:sp>
          <p:nvSpPr>
            <p:cNvPr id="11" name="Right Triangle 10"/>
            <p:cNvSpPr/>
            <p:nvPr/>
          </p:nvSpPr>
          <p:spPr>
            <a:xfrm rot="16200000">
              <a:off x="5600700" y="3314700"/>
              <a:ext cx="5638800" cy="1447799"/>
            </a:xfrm>
            <a:prstGeom prst="rtTriangle">
              <a:avLst/>
            </a:prstGeom>
            <a:solidFill>
              <a:srgbClr val="FFCCCC"/>
            </a:solidFill>
            <a:ln>
              <a:solidFill>
                <a:srgbClr val="FFCC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Triangle 11"/>
            <p:cNvSpPr/>
            <p:nvPr/>
          </p:nvSpPr>
          <p:spPr>
            <a:xfrm rot="10800000">
              <a:off x="7924799" y="0"/>
              <a:ext cx="1219199" cy="2438400"/>
            </a:xfrm>
            <a:prstGeom prst="rtTriangle">
              <a:avLst/>
            </a:prstGeom>
            <a:solidFill>
              <a:srgbClr val="FF7C80"/>
            </a:solidFill>
            <a:ln>
              <a:solidFill>
                <a:srgbClr val="FF7C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 name="Slide Number Placeholder 3">
            <a:extLst>
              <a:ext uri="{FF2B5EF4-FFF2-40B4-BE49-F238E27FC236}">
                <a16:creationId xmlns:a16="http://schemas.microsoft.com/office/drawing/2014/main" id="{9851E94F-E0A7-4CAE-90CE-AFE006A2BAD8}"/>
              </a:ext>
            </a:extLst>
          </p:cNvPr>
          <p:cNvSpPr>
            <a:spLocks noGrp="1"/>
          </p:cNvSpPr>
          <p:nvPr>
            <p:ph type="sldNum" sz="quarter" idx="12"/>
          </p:nvPr>
        </p:nvSpPr>
        <p:spPr/>
        <p:txBody>
          <a:bodyPr/>
          <a:lstStyle/>
          <a:p>
            <a:fld id="{EE15E224-55DF-43CC-81CF-D017DC1DE51C}" type="slidenum">
              <a:rPr lang="en-US" smtClean="0"/>
              <a:t>9</a:t>
            </a:fld>
            <a:endParaRPr lang="en-US"/>
          </a:p>
        </p:txBody>
      </p:sp>
    </p:spTree>
    <p:extLst>
      <p:ext uri="{BB962C8B-B14F-4D97-AF65-F5344CB8AC3E}">
        <p14:creationId xmlns:p14="http://schemas.microsoft.com/office/powerpoint/2010/main" val="421358785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879</TotalTime>
  <Words>1290</Words>
  <Application>Microsoft Office PowerPoint</Application>
  <PresentationFormat>On-screen Show (4:3)</PresentationFormat>
  <Paragraphs>134</Paragraphs>
  <Slides>18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18</vt:i4>
      </vt:variant>
    </vt:vector>
  </HeadingPairs>
  <TitlesOfParts>
    <vt:vector size="22" baseType="lpstr">
      <vt:lpstr>Arial</vt:lpstr>
      <vt:lpstr>Calibri</vt:lpstr>
      <vt:lpstr>Courier New</vt:lpstr>
      <vt:lpstr>Office Theme</vt:lpstr>
      <vt:lpstr>Training of Core Trainers  CPG Management of  Haemophilia  Non-Pharmacological Treatment  (Role of Physiotherapy) </vt:lpstr>
      <vt:lpstr>Learning Objectives</vt:lpstr>
      <vt:lpstr>Introduction</vt:lpstr>
      <vt:lpstr>Rehabilitation of  Musculoskeletal System</vt:lpstr>
      <vt:lpstr>Acute Joint Bleeding Episodes in PWH</vt:lpstr>
      <vt:lpstr>Acute joint bleeding episodes  in PWH-2</vt:lpstr>
      <vt:lpstr>Manual Therapy</vt:lpstr>
      <vt:lpstr>Fracture</vt:lpstr>
      <vt:lpstr>Protection, Rest, Ice, Compression and Elevation (PRICE)</vt:lpstr>
      <vt:lpstr>Application of PRICE</vt:lpstr>
      <vt:lpstr>Joint Protection</vt:lpstr>
      <vt:lpstr>Sports/physical activity</vt:lpstr>
      <vt:lpstr>Sports/physical activity2</vt:lpstr>
      <vt:lpstr>Post-operative care</vt:lpstr>
      <vt:lpstr>Weight Management</vt:lpstr>
      <vt:lpstr>Weight Management2</vt:lpstr>
      <vt:lpstr>Take Home Messages </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Dr. Mohd. Aminuddin</cp:lastModifiedBy>
  <cp:revision>28</cp:revision>
  <dcterms:created xsi:type="dcterms:W3CDTF">2019-04-12T03:15:03Z</dcterms:created>
  <dcterms:modified xsi:type="dcterms:W3CDTF">2019-12-31T03:37:39Z</dcterms:modified>
</cp:coreProperties>
</file>